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1157" r:id="rId2"/>
    <p:sldId id="351" r:id="rId3"/>
    <p:sldId id="352" r:id="rId4"/>
    <p:sldId id="442" r:id="rId5"/>
    <p:sldId id="957" r:id="rId6"/>
    <p:sldId id="349" r:id="rId7"/>
    <p:sldId id="1154" r:id="rId8"/>
    <p:sldId id="438" r:id="rId9"/>
    <p:sldId id="2007578700" r:id="rId10"/>
    <p:sldId id="2007578699" r:id="rId11"/>
    <p:sldId id="2007578701" r:id="rId12"/>
    <p:sldId id="955" r:id="rId13"/>
    <p:sldId id="2007578697" r:id="rId14"/>
    <p:sldId id="454" r:id="rId15"/>
    <p:sldId id="961" r:id="rId16"/>
    <p:sldId id="451" r:id="rId17"/>
    <p:sldId id="456" r:id="rId18"/>
    <p:sldId id="453" r:id="rId19"/>
    <p:sldId id="2007578663" r:id="rId20"/>
    <p:sldId id="2007578690" r:id="rId21"/>
    <p:sldId id="2007578698" r:id="rId22"/>
    <p:sldId id="2007578664" r:id="rId23"/>
    <p:sldId id="276" r:id="rId24"/>
    <p:sldId id="277" r:id="rId25"/>
    <p:sldId id="275" r:id="rId26"/>
    <p:sldId id="356" r:id="rId27"/>
    <p:sldId id="2007578691" r:id="rId28"/>
    <p:sldId id="2007578695" r:id="rId29"/>
    <p:sldId id="2007578694" r:id="rId30"/>
    <p:sldId id="2007578692" r:id="rId31"/>
    <p:sldId id="2007578676" r:id="rId32"/>
    <p:sldId id="2007578696" r:id="rId33"/>
    <p:sldId id="2007578693" r:id="rId34"/>
    <p:sldId id="271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A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1" autoAdjust="0"/>
    <p:restoredTop sz="93699"/>
  </p:normalViewPr>
  <p:slideViewPr>
    <p:cSldViewPr snapToGrid="0">
      <p:cViewPr varScale="1">
        <p:scale>
          <a:sx n="81" d="100"/>
          <a:sy n="81" d="100"/>
        </p:scale>
        <p:origin x="82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0227A7-CE52-394E-AE7F-C5884E7C7AD4}" type="datetimeFigureOut">
              <a:rPr kumimoji="1" lang="zh-CN" altLang="en-US" smtClean="0"/>
              <a:t>2022/7/19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F1884B-B919-6F42-AA62-449455CED5A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6265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需要给数广的同事开通禅道的账号及权限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9F5ADB-2F75-4A60-9BE7-2FA52BFE8BB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5734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F1884B-B919-6F42-AA62-449455CED5AB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08899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4F7D-B4CB-4A61-AF1D-A4D9D24F3D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9"/>
          <p:cNvSpPr/>
          <p:nvPr userDrawn="1"/>
        </p:nvSpPr>
        <p:spPr bwMode="auto">
          <a:xfrm>
            <a:off x="7340600" y="3468503"/>
            <a:ext cx="4851399" cy="3389496"/>
          </a:xfrm>
          <a:custGeom>
            <a:avLst/>
            <a:gdLst>
              <a:gd name="T0" fmla="*/ 0 w 3064"/>
              <a:gd name="T1" fmla="*/ 2620 h 2620"/>
              <a:gd name="T2" fmla="*/ 1864 w 3064"/>
              <a:gd name="T3" fmla="*/ 1606 h 2620"/>
              <a:gd name="T4" fmla="*/ 3064 w 3064"/>
              <a:gd name="T5" fmla="*/ 0 h 2620"/>
              <a:gd name="T6" fmla="*/ 3064 w 3064"/>
              <a:gd name="T7" fmla="*/ 2620 h 2620"/>
              <a:gd name="T8" fmla="*/ 0 w 3064"/>
              <a:gd name="T9" fmla="*/ 2620 h 2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4" h="2620">
                <a:moveTo>
                  <a:pt x="0" y="2620"/>
                </a:moveTo>
                <a:cubicBezTo>
                  <a:pt x="0" y="2620"/>
                  <a:pt x="968" y="2420"/>
                  <a:pt x="1864" y="1606"/>
                </a:cubicBezTo>
                <a:cubicBezTo>
                  <a:pt x="2760" y="792"/>
                  <a:pt x="3064" y="0"/>
                  <a:pt x="3064" y="0"/>
                </a:cubicBezTo>
                <a:cubicBezTo>
                  <a:pt x="3064" y="2620"/>
                  <a:pt x="3064" y="2620"/>
                  <a:pt x="3064" y="2620"/>
                </a:cubicBezTo>
                <a:lnTo>
                  <a:pt x="0" y="2620"/>
                </a:lnTo>
                <a:close/>
              </a:path>
            </a:pathLst>
          </a:custGeom>
          <a:solidFill>
            <a:srgbClr val="C80A14">
              <a:alpha val="9490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文本框 7"/>
          <p:cNvSpPr txBox="1"/>
          <p:nvPr userDrawn="1"/>
        </p:nvSpPr>
        <p:spPr>
          <a:xfrm>
            <a:off x="9643642" y="6072277"/>
            <a:ext cx="240161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i="1" dirty="0">
                <a:solidFill>
                  <a:schemeClr val="bg1"/>
                </a:solidFill>
                <a:latin typeface="Arial Black" panose="020B0A04020102020204" pitchFamily="34" charset="0"/>
              </a:rPr>
              <a:t>CONTENTS</a:t>
            </a:r>
            <a:endParaRPr lang="zh-CN" altLang="en-US" sz="2800" b="1" i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" y="359397"/>
            <a:ext cx="1526768" cy="5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39856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9E94F7D-B4CB-4A61-AF1D-A4D9D24F3D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Freeform 13"/>
          <p:cNvSpPr/>
          <p:nvPr userDrawn="1"/>
        </p:nvSpPr>
        <p:spPr bwMode="auto">
          <a:xfrm>
            <a:off x="5081738" y="-1587"/>
            <a:ext cx="6166375" cy="4891088"/>
          </a:xfrm>
          <a:custGeom>
            <a:avLst/>
            <a:gdLst>
              <a:gd name="T0" fmla="*/ 2460 w 4049"/>
              <a:gd name="T1" fmla="*/ 1243 h 3306"/>
              <a:gd name="T2" fmla="*/ 1236 w 4049"/>
              <a:gd name="T3" fmla="*/ 0 h 3306"/>
              <a:gd name="T4" fmla="*/ 0 w 4049"/>
              <a:gd name="T5" fmla="*/ 0 h 3306"/>
              <a:gd name="T6" fmla="*/ 2503 w 4049"/>
              <a:gd name="T7" fmla="*/ 1750 h 3306"/>
              <a:gd name="T8" fmla="*/ 4049 w 4049"/>
              <a:gd name="T9" fmla="*/ 3306 h 3306"/>
              <a:gd name="T10" fmla="*/ 2460 w 4049"/>
              <a:gd name="T11" fmla="*/ 1243 h 3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49" h="3306">
                <a:moveTo>
                  <a:pt x="2460" y="1243"/>
                </a:moveTo>
                <a:cubicBezTo>
                  <a:pt x="1972" y="697"/>
                  <a:pt x="1565" y="295"/>
                  <a:pt x="123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762" y="193"/>
                  <a:pt x="2503" y="1750"/>
                </a:cubicBezTo>
                <a:cubicBezTo>
                  <a:pt x="3188" y="2362"/>
                  <a:pt x="3691" y="2891"/>
                  <a:pt x="4049" y="3306"/>
                </a:cubicBezTo>
                <a:cubicBezTo>
                  <a:pt x="3742" y="2821"/>
                  <a:pt x="3240" y="2116"/>
                  <a:pt x="2460" y="1243"/>
                </a:cubicBezTo>
                <a:close/>
              </a:path>
            </a:pathLst>
          </a:custGeom>
          <a:solidFill>
            <a:schemeClr val="bg1">
              <a:alpha val="69804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Freeform 9"/>
          <p:cNvSpPr/>
          <p:nvPr userDrawn="1"/>
        </p:nvSpPr>
        <p:spPr bwMode="auto">
          <a:xfrm>
            <a:off x="5745201" y="2497874"/>
            <a:ext cx="6446799" cy="4360126"/>
          </a:xfrm>
          <a:custGeom>
            <a:avLst/>
            <a:gdLst>
              <a:gd name="T0" fmla="*/ 0 w 3064"/>
              <a:gd name="T1" fmla="*/ 2620 h 2620"/>
              <a:gd name="T2" fmla="*/ 1864 w 3064"/>
              <a:gd name="T3" fmla="*/ 1606 h 2620"/>
              <a:gd name="T4" fmla="*/ 3064 w 3064"/>
              <a:gd name="T5" fmla="*/ 0 h 2620"/>
              <a:gd name="T6" fmla="*/ 3064 w 3064"/>
              <a:gd name="T7" fmla="*/ 2620 h 2620"/>
              <a:gd name="T8" fmla="*/ 0 w 3064"/>
              <a:gd name="T9" fmla="*/ 2620 h 26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4" h="2620">
                <a:moveTo>
                  <a:pt x="0" y="2620"/>
                </a:moveTo>
                <a:cubicBezTo>
                  <a:pt x="0" y="2620"/>
                  <a:pt x="968" y="2420"/>
                  <a:pt x="1864" y="1606"/>
                </a:cubicBezTo>
                <a:cubicBezTo>
                  <a:pt x="2760" y="792"/>
                  <a:pt x="3064" y="0"/>
                  <a:pt x="3064" y="0"/>
                </a:cubicBezTo>
                <a:cubicBezTo>
                  <a:pt x="3064" y="2620"/>
                  <a:pt x="3064" y="2620"/>
                  <a:pt x="3064" y="2620"/>
                </a:cubicBezTo>
                <a:lnTo>
                  <a:pt x="0" y="2620"/>
                </a:lnTo>
                <a:close/>
              </a:path>
            </a:pathLst>
          </a:custGeom>
          <a:solidFill>
            <a:srgbClr val="C80A14">
              <a:alpha val="94902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9108300" y="5891869"/>
            <a:ext cx="2544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自主安全的中国云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9" y="359397"/>
            <a:ext cx="1526768" cy="5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2813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0466"/>
            <a:ext cx="12192000" cy="6858000"/>
          </a:xfrm>
          <a:prstGeom prst="rect">
            <a:avLst/>
          </a:prstGeom>
        </p:spPr>
      </p:pic>
      <p:grpSp>
        <p:nvGrpSpPr>
          <p:cNvPr id="26" name="组合 25"/>
          <p:cNvGrpSpPr/>
          <p:nvPr userDrawn="1"/>
        </p:nvGrpSpPr>
        <p:grpSpPr>
          <a:xfrm>
            <a:off x="0" y="6426768"/>
            <a:ext cx="12192000" cy="431232"/>
            <a:chOff x="0" y="3168600"/>
            <a:chExt cx="10818852" cy="438400"/>
          </a:xfrm>
        </p:grpSpPr>
        <p:pic>
          <p:nvPicPr>
            <p:cNvPr id="27" name="图形 26"/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0" y="3168600"/>
              <a:ext cx="10263029" cy="438399"/>
            </a:xfrm>
            <a:prstGeom prst="rect">
              <a:avLst/>
            </a:prstGeom>
          </p:spPr>
        </p:pic>
        <p:pic>
          <p:nvPicPr>
            <p:cNvPr id="28" name="图形 27"/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93580" y="3168600"/>
              <a:ext cx="1225272" cy="438400"/>
            </a:xfrm>
            <a:prstGeom prst="rect">
              <a:avLst/>
            </a:prstGeom>
          </p:spPr>
        </p:pic>
      </p:grpSp>
      <p:sp>
        <p:nvSpPr>
          <p:cNvPr id="29" name="矩形 28"/>
          <p:cNvSpPr/>
          <p:nvPr userDrawn="1"/>
        </p:nvSpPr>
        <p:spPr>
          <a:xfrm>
            <a:off x="3612618" y="6510535"/>
            <a:ext cx="496676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立足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底层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   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 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   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打破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垄断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   </a:t>
            </a:r>
            <a:r>
              <a:rPr lang="zh-CN" altLang="en-US" sz="12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共建</a:t>
            </a:r>
            <a:r>
              <a: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生态</a:t>
            </a:r>
          </a:p>
        </p:txBody>
      </p:sp>
      <p:sp>
        <p:nvSpPr>
          <p:cNvPr id="30" name="矩形 29"/>
          <p:cNvSpPr/>
          <p:nvPr userDrawn="1"/>
        </p:nvSpPr>
        <p:spPr>
          <a:xfrm>
            <a:off x="269601" y="6503883"/>
            <a:ext cx="15774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altLang="zh-CN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www.winhong.com</a:t>
            </a:r>
            <a:endParaRPr lang="zh-CN" altLang="en-US" sz="12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445219" y="425190"/>
            <a:ext cx="515230" cy="501093"/>
            <a:chOff x="1716221" y="2424479"/>
            <a:chExt cx="696842" cy="677721"/>
          </a:xfrm>
        </p:grpSpPr>
        <p:sp>
          <p:nvSpPr>
            <p:cNvPr id="9" name="矩形 8"/>
            <p:cNvSpPr/>
            <p:nvPr/>
          </p:nvSpPr>
          <p:spPr>
            <a:xfrm>
              <a:off x="1831403" y="2520541"/>
              <a:ext cx="581660" cy="581659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  <a:alpha val="9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716221" y="2424479"/>
              <a:ext cx="581660" cy="553720"/>
            </a:xfrm>
            <a:prstGeom prst="rect">
              <a:avLst/>
            </a:prstGeom>
            <a:solidFill>
              <a:srgbClr val="C80A14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10601030101010101" pitchFamily="2" charset="-122"/>
                <a:ea typeface="方正黑体简体" panose="02010601030101010101" pitchFamily="2" charset="-122"/>
              </a:endParaRPr>
            </a:p>
          </p:txBody>
        </p:sp>
      </p:grpSp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385453" y="6426773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9E94F7D-B4CB-4A61-AF1D-A4D9D24F3DC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1" name="标题 1"/>
          <p:cNvSpPr>
            <a:spLocks noGrp="1"/>
          </p:cNvSpPr>
          <p:nvPr>
            <p:ph type="title"/>
          </p:nvPr>
        </p:nvSpPr>
        <p:spPr>
          <a:xfrm>
            <a:off x="1058311" y="332748"/>
            <a:ext cx="8547015" cy="66278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 b="1">
                <a:solidFill>
                  <a:srgbClr val="C8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0013" y="359397"/>
            <a:ext cx="1526768" cy="54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0775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D21F9-378A-CD4D-A916-8A84E8774933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2022/7/19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495B9-AA92-0248-A66B-52EF67A42288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3" name="图片 12" descr="云宏">
            <a:extLst>
              <a:ext uri="{FF2B5EF4-FFF2-40B4-BE49-F238E27FC236}">
                <a16:creationId xmlns:a16="http://schemas.microsoft.com/office/drawing/2014/main" id="{DB3FC2C0-A226-4FE6-8843-5411EF3CAB02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987280" y="0"/>
            <a:ext cx="1924050" cy="1081405"/>
          </a:xfrm>
          <a:prstGeom prst="rect">
            <a:avLst/>
          </a:prstGeom>
        </p:spPr>
      </p:pic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65AB9CA3-843E-44E0-A1C9-00D6ADAFD42F}"/>
              </a:ext>
            </a:extLst>
          </p:cNvPr>
          <p:cNvSpPr/>
          <p:nvPr userDrawn="1"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C80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3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4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svg"/><Relationship Id="rId7" Type="http://schemas.openxmlformats.org/officeDocument/2006/relationships/image" Target="../media/image40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svg"/><Relationship Id="rId5" Type="http://schemas.openxmlformats.org/officeDocument/2006/relationships/image" Target="../media/image38.sv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19878" y="0"/>
            <a:ext cx="12211878" cy="6995873"/>
            <a:chOff x="-19878" y="0"/>
            <a:chExt cx="12211878" cy="6995873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939646" y="2653903"/>
              <a:ext cx="6165912" cy="6463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r"/>
              <a:r>
                <a:rPr kumimoji="1" lang="zh-CN" altLang="en-US" sz="3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思源黑体 CN Bold" panose="020B0800000000000000" charset="-122"/>
                </a:rPr>
                <a:t>“粤基座”建设方案工作汇报</a:t>
              </a:r>
              <a:endParaRPr kumimoji="1" 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CN Bold" panose="020B0800000000000000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89488" y="177432"/>
              <a:ext cx="2473838" cy="876577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9878" y="411587"/>
              <a:ext cx="6451419" cy="65842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D77B7-CB7E-2B78-23FF-FB03EC93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9" y="352974"/>
            <a:ext cx="7848000" cy="936000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后台服务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构建分布式微服务框架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905AADD-5DF6-55CA-B378-0E7B167DE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633" y="1783975"/>
            <a:ext cx="8643730" cy="502166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18898AF-363C-3DA1-DAA9-4F3782211AB1}"/>
              </a:ext>
            </a:extLst>
          </p:cNvPr>
          <p:cNvSpPr txBox="1"/>
          <p:nvPr/>
        </p:nvSpPr>
        <p:spPr>
          <a:xfrm>
            <a:off x="371844" y="984264"/>
            <a:ext cx="11717578" cy="1152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1.</a:t>
            </a:r>
            <a:r>
              <a:rPr lang="zh-CN" altLang="en-US" sz="1600" dirty="0"/>
              <a:t>围绕开源</a:t>
            </a:r>
            <a:r>
              <a:rPr lang="en-US" altLang="zh-CN" sz="1600" dirty="0" err="1"/>
              <a:t>SpringCloud</a:t>
            </a:r>
            <a:r>
              <a:rPr lang="zh-CN" altLang="en-US" sz="1600" dirty="0"/>
              <a:t>组件构建统一微服务技术框架</a:t>
            </a:r>
            <a:r>
              <a:rPr lang="en-US" altLang="zh-CN" sz="1600" dirty="0"/>
              <a:t>,</a:t>
            </a:r>
            <a:r>
              <a:rPr lang="zh-CN" altLang="en-US" sz="1600" dirty="0"/>
              <a:t>前后端分离</a:t>
            </a:r>
            <a:r>
              <a:rPr lang="en-US" altLang="zh-CN" sz="1600" dirty="0"/>
              <a:t>,</a:t>
            </a:r>
            <a:r>
              <a:rPr lang="zh-CN" altLang="en-US" sz="1600" dirty="0"/>
              <a:t>采用</a:t>
            </a:r>
            <a:r>
              <a:rPr lang="en-US" altLang="zh-CN" sz="1600" dirty="0"/>
              <a:t>K8S</a:t>
            </a:r>
            <a:r>
              <a:rPr lang="zh-CN" altLang="en-US" sz="1600" dirty="0"/>
              <a:t>容器部署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2.</a:t>
            </a:r>
            <a:r>
              <a:rPr lang="zh-CN" altLang="en-US" sz="1600" dirty="0"/>
              <a:t>后台采用</a:t>
            </a:r>
            <a:r>
              <a:rPr lang="en-US" altLang="zh-CN" sz="1600" dirty="0"/>
              <a:t>JAVA</a:t>
            </a:r>
            <a:r>
              <a:rPr lang="zh-CN" altLang="en-US" sz="1600" dirty="0"/>
              <a:t>开发</a:t>
            </a:r>
            <a:r>
              <a:rPr lang="en-US" altLang="zh-CN" sz="1600" dirty="0"/>
              <a:t>,</a:t>
            </a:r>
            <a:r>
              <a:rPr lang="zh-CN" altLang="en-US" sz="1600" dirty="0"/>
              <a:t>围绕业务功能需求</a:t>
            </a:r>
            <a:r>
              <a:rPr lang="en-US" altLang="zh-CN" sz="1600" dirty="0"/>
              <a:t>,</a:t>
            </a:r>
            <a:r>
              <a:rPr lang="zh-CN" altLang="en-US" sz="1600" dirty="0"/>
              <a:t>根据</a:t>
            </a:r>
            <a:r>
              <a:rPr lang="en-US" altLang="zh-CN" sz="1600" dirty="0"/>
              <a:t>DDD</a:t>
            </a:r>
            <a:r>
              <a:rPr lang="zh-CN" altLang="en-US" sz="1600" dirty="0"/>
              <a:t>领域驱动设计，拆分构建业务服务模块，包括用户权限管理</a:t>
            </a:r>
            <a:r>
              <a:rPr lang="en-US" altLang="zh-CN" sz="1600" dirty="0"/>
              <a:t>,</a:t>
            </a:r>
            <a:r>
              <a:rPr lang="zh-CN" altLang="en-US" sz="1600" dirty="0"/>
              <a:t>流程管理，服务目录管理，订单审批管理，帐单计费，资源性能管理等</a:t>
            </a:r>
          </a:p>
        </p:txBody>
      </p:sp>
    </p:spTree>
    <p:extLst>
      <p:ext uri="{BB962C8B-B14F-4D97-AF65-F5344CB8AC3E}">
        <p14:creationId xmlns:p14="http://schemas.microsoft.com/office/powerpoint/2010/main" val="3268629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450B58-1BBF-1C2D-BF13-D0B934572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378" y="711392"/>
            <a:ext cx="8565622" cy="61574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F7D77B7-CB7E-2B78-23FF-FB03EC93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9" y="352974"/>
            <a:ext cx="7848000" cy="936000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部署架构设计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FAD5CF-0D98-B3D5-EAE6-446CE609D44E}"/>
              </a:ext>
            </a:extLst>
          </p:cNvPr>
          <p:cNvSpPr txBox="1"/>
          <p:nvPr/>
        </p:nvSpPr>
        <p:spPr>
          <a:xfrm>
            <a:off x="1173744" y="1310746"/>
            <a:ext cx="3323492" cy="1524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安全防护考虑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1.</a:t>
            </a:r>
            <a:r>
              <a:rPr lang="zh-CN" altLang="en-US" sz="1600" dirty="0"/>
              <a:t>仅开放指定端口</a:t>
            </a:r>
            <a:r>
              <a:rPr lang="en-US" altLang="zh-CN" sz="1600" dirty="0"/>
              <a:t>80/443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2.</a:t>
            </a:r>
            <a:r>
              <a:rPr lang="zh-CN" altLang="en-US" sz="1600" dirty="0"/>
              <a:t>域名须有</a:t>
            </a:r>
            <a:r>
              <a:rPr lang="en-US" altLang="zh-CN" sz="1600" dirty="0"/>
              <a:t>HTTPS</a:t>
            </a:r>
            <a:r>
              <a:rPr lang="zh-CN" altLang="en-US" sz="1600" dirty="0"/>
              <a:t>证书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3.</a:t>
            </a:r>
            <a:r>
              <a:rPr lang="zh-CN" altLang="en-US" sz="1600" dirty="0"/>
              <a:t>黑白名单访问 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793213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D77B7-CB7E-2B78-23FF-FB03EC93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9" y="352974"/>
            <a:ext cx="7848000" cy="936000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技术模块化与工程设计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4465405-F6C4-8A85-452E-17647D68995C}"/>
              </a:ext>
            </a:extLst>
          </p:cNvPr>
          <p:cNvGraphicFramePr>
            <a:graphicFrameLocks noGrp="1"/>
          </p:cNvGraphicFramePr>
          <p:nvPr/>
        </p:nvGraphicFramePr>
        <p:xfrm>
          <a:off x="206457" y="1696370"/>
          <a:ext cx="4468281" cy="48086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7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71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40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2068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sz="1400" dirty="0">
                          <a:effectLst/>
                        </a:rPr>
                        <a:t>开发工程名称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sz="1400" dirty="0">
                          <a:effectLst/>
                        </a:rPr>
                        <a:t>发布介质类型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sz="1400" dirty="0">
                          <a:effectLst/>
                        </a:rPr>
                        <a:t>描述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894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config-cache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>
                          <a:effectLst/>
                        </a:rPr>
                        <a:t>jar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100" dirty="0">
                          <a:effectLst/>
                        </a:rPr>
                        <a:t>Redis</a:t>
                      </a:r>
                      <a:r>
                        <a:rPr lang="zh-CN" sz="1100" dirty="0">
                          <a:effectLst/>
                        </a:rPr>
                        <a:t>缓存配置类及依赖配置，使用</a:t>
                      </a:r>
                      <a:r>
                        <a:rPr lang="en-US" sz="1100" dirty="0">
                          <a:effectLst/>
                        </a:rPr>
                        <a:t>Redis</a:t>
                      </a:r>
                      <a:r>
                        <a:rPr lang="zh-CN" sz="1100" dirty="0">
                          <a:effectLst/>
                        </a:rPr>
                        <a:t>的工程需依赖此工程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894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config-client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>
                          <a:effectLst/>
                        </a:rPr>
                        <a:t>jar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sz="1100" dirty="0">
                          <a:effectLst/>
                        </a:rPr>
                        <a:t>服务注册客户端配置及依赖配置，需向注册中心注册的工程需依赖此工程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4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config-</a:t>
                      </a:r>
                      <a:r>
                        <a:rPr lang="en-US" sz="1200" dirty="0" err="1">
                          <a:effectLst/>
                        </a:rPr>
                        <a:t>db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jar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100" dirty="0" err="1">
                          <a:effectLst/>
                        </a:rPr>
                        <a:t>Mybatis</a:t>
                      </a:r>
                      <a:r>
                        <a:rPr lang="zh-CN" sz="1100" dirty="0">
                          <a:effectLst/>
                        </a:rPr>
                        <a:t>配置及依赖配置，使用</a:t>
                      </a:r>
                      <a:r>
                        <a:rPr lang="en-US" sz="1100" dirty="0" err="1">
                          <a:effectLst/>
                        </a:rPr>
                        <a:t>Mybatis</a:t>
                      </a:r>
                      <a:r>
                        <a:rPr lang="zh-CN" sz="1100" dirty="0">
                          <a:effectLst/>
                        </a:rPr>
                        <a:t>作为持久化的工程需依赖此工程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002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config-rest-bean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jar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100" dirty="0">
                          <a:effectLst/>
                        </a:rPr>
                        <a:t>Restful Bean</a:t>
                      </a:r>
                      <a:r>
                        <a:rPr lang="zh-CN" sz="1100" dirty="0">
                          <a:effectLst/>
                        </a:rPr>
                        <a:t>依赖配置，</a:t>
                      </a:r>
                      <a:r>
                        <a:rPr lang="en-US" sz="1100" dirty="0">
                          <a:effectLst/>
                        </a:rPr>
                        <a:t>rest-bean</a:t>
                      </a:r>
                      <a:r>
                        <a:rPr lang="zh-CN" sz="1100" dirty="0">
                          <a:effectLst/>
                        </a:rPr>
                        <a:t>类型工程需依赖此工程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94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config-rest-client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>
                          <a:effectLst/>
                        </a:rPr>
                        <a:t>jar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100" dirty="0">
                          <a:effectLst/>
                        </a:rPr>
                        <a:t>FeignClient</a:t>
                      </a:r>
                      <a:r>
                        <a:rPr lang="zh-CN" sz="1100" dirty="0">
                          <a:effectLst/>
                        </a:rPr>
                        <a:t>配置及依赖配置，</a:t>
                      </a:r>
                      <a:r>
                        <a:rPr lang="en-US" sz="1100" dirty="0">
                          <a:effectLst/>
                        </a:rPr>
                        <a:t>rest-client</a:t>
                      </a:r>
                      <a:r>
                        <a:rPr lang="zh-CN" sz="1100" dirty="0">
                          <a:effectLst/>
                        </a:rPr>
                        <a:t>类型工程需依赖此工程 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80023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config-service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>
                          <a:effectLst/>
                        </a:rPr>
                        <a:t>jar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sz="1100" dirty="0">
                          <a:effectLst/>
                        </a:rPr>
                        <a:t>微服务配置及依赖配置，微服务类型工程需依赖此工程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894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config-stream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>
                          <a:effectLst/>
                        </a:rPr>
                        <a:t>jar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sz="1100" dirty="0">
                          <a:effectLst/>
                        </a:rPr>
                        <a:t>消息事件依赖配置，使用消息事件通信的工程需依赖此工程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8945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config-web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>
                          <a:effectLst/>
                        </a:rPr>
                        <a:t>jar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100" dirty="0">
                          <a:effectLst/>
                        </a:rPr>
                        <a:t>Restful</a:t>
                      </a:r>
                      <a:r>
                        <a:rPr lang="zh-CN" sz="1100" dirty="0">
                          <a:effectLst/>
                        </a:rPr>
                        <a:t>服务端配置及依赖配置，提供</a:t>
                      </a:r>
                      <a:r>
                        <a:rPr lang="en-US" sz="1100" dirty="0">
                          <a:effectLst/>
                        </a:rPr>
                        <a:t>Restful</a:t>
                      </a:r>
                      <a:r>
                        <a:rPr lang="zh-CN" sz="1100" dirty="0">
                          <a:effectLst/>
                        </a:rPr>
                        <a:t>服务的工程需依赖此工程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ECDFFD1E-12C9-DD0B-E897-7E0B67D52317}"/>
              </a:ext>
            </a:extLst>
          </p:cNvPr>
          <p:cNvGrpSpPr/>
          <p:nvPr/>
        </p:nvGrpSpPr>
        <p:grpSpPr>
          <a:xfrm>
            <a:off x="304801" y="1093937"/>
            <a:ext cx="11523406" cy="597171"/>
            <a:chOff x="304801" y="1046802"/>
            <a:chExt cx="11523406" cy="59717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925E12D-0009-79E7-C8FE-33587DBFF152}"/>
                </a:ext>
              </a:extLst>
            </p:cNvPr>
            <p:cNvSpPr txBox="1"/>
            <p:nvPr/>
          </p:nvSpPr>
          <p:spPr>
            <a:xfrm>
              <a:off x="1907457" y="1099199"/>
              <a:ext cx="9920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系统的微服务中都会使用很多相同的技术，如分布式缓存、服务注册、持久化等；将对接每项技术的代码和依赖配置项封装到具体模块，微服务只需要通过</a:t>
              </a:r>
              <a:r>
                <a:rPr lang="en-US" altLang="zh-CN" sz="1400" dirty="0"/>
                <a:t>Maven</a:t>
              </a:r>
              <a:r>
                <a:rPr lang="zh-CN" altLang="en-US" sz="1400" dirty="0"/>
                <a:t>加入依赖模块就可以使用到此项技术。</a:t>
              </a:r>
              <a:r>
                <a:rPr lang="zh-CN" altLang="en-US" sz="1400" b="1" dirty="0">
                  <a:solidFill>
                    <a:srgbClr val="FF0000"/>
                  </a:solidFill>
                </a:rPr>
                <a:t>技术更替成本大大降低</a:t>
              </a:r>
              <a:endParaRPr kumimoji="1"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AE39AFE-081B-DED3-A7F7-0F3EA89F1D6A}"/>
                </a:ext>
              </a:extLst>
            </p:cNvPr>
            <p:cNvSpPr txBox="1"/>
            <p:nvPr/>
          </p:nvSpPr>
          <p:spPr>
            <a:xfrm>
              <a:off x="304801" y="1046802"/>
              <a:ext cx="165181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1600" b="1" dirty="0"/>
                <a:t>业务逻辑与</a:t>
              </a:r>
              <a:endParaRPr lang="en-US" altLang="zh-CN" sz="1600" b="1" dirty="0"/>
            </a:p>
            <a:p>
              <a:pPr algn="l"/>
              <a:r>
                <a:rPr lang="zh-CN" altLang="en-US" sz="1600" b="1" dirty="0"/>
                <a:t>技术细节解耦</a:t>
              </a:r>
              <a:endPara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8467D87C-F3F7-9106-9612-1EE37744F5EA}"/>
                </a:ext>
              </a:extLst>
            </p:cNvPr>
            <p:cNvCxnSpPr>
              <a:cxnSpLocks/>
            </p:cNvCxnSpPr>
            <p:nvPr/>
          </p:nvCxnSpPr>
          <p:spPr>
            <a:xfrm>
              <a:off x="1877961" y="1070377"/>
              <a:ext cx="0" cy="57359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394EF9AE-45A4-071F-71A0-E739C76175AF}"/>
              </a:ext>
            </a:extLst>
          </p:cNvPr>
          <p:cNvGraphicFramePr>
            <a:graphicFrameLocks noGrp="1"/>
          </p:cNvGraphicFramePr>
          <p:nvPr/>
        </p:nvGraphicFramePr>
        <p:xfrm>
          <a:off x="5417973" y="1673708"/>
          <a:ext cx="6567570" cy="32402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907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0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997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78579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sz="1400" dirty="0">
                          <a:effectLst/>
                        </a:rPr>
                        <a:t>开发工程名称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sz="1400" dirty="0">
                          <a:effectLst/>
                        </a:rPr>
                        <a:t>发布介质类型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  <a:defRPr/>
                      </a:pPr>
                      <a:r>
                        <a:rPr lang="zh-CN" sz="1400" dirty="0">
                          <a:effectLst/>
                        </a:rPr>
                        <a:t>描述</a:t>
                      </a:r>
                      <a:r>
                        <a:rPr lang="zh-CN" altLang="en-US" sz="1400" dirty="0">
                          <a:effectLst/>
                        </a:rPr>
                        <a:t>（</a:t>
                      </a:r>
                      <a:r>
                        <a:rPr lang="zh-CN" altLang="en-US" sz="1400" dirty="0"/>
                        <a:t>每个微服务基本都会划分以下开发工程</a:t>
                      </a:r>
                      <a:r>
                        <a:rPr lang="zh-CN" altLang="en-US" sz="1400" dirty="0">
                          <a:effectLst/>
                        </a:rPr>
                        <a:t>）</a:t>
                      </a:r>
                      <a:endParaRPr lang="zh-CN" altLang="en-US" sz="1400" dirty="0"/>
                    </a:p>
                  </a:txBody>
                  <a:tcPr marL="54574" marR="54574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361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rest-bean-</a:t>
                      </a:r>
                      <a:r>
                        <a:rPr lang="zh-CN" altLang="en-US" sz="1200" dirty="0">
                          <a:effectLst/>
                        </a:rPr>
                        <a:t>微服务名称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>
                          <a:effectLst/>
                        </a:rPr>
                        <a:t>jar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altLang="en-US" sz="1100" dirty="0">
                          <a:effectLst/>
                        </a:rPr>
                        <a:t>微服务</a:t>
                      </a:r>
                      <a:r>
                        <a:rPr lang="zh-CN" sz="1100" dirty="0">
                          <a:effectLst/>
                        </a:rPr>
                        <a:t>需对外提供</a:t>
                      </a:r>
                      <a:r>
                        <a:rPr lang="en-US" sz="1100" dirty="0">
                          <a:effectLst/>
                        </a:rPr>
                        <a:t>Restful</a:t>
                      </a:r>
                      <a:r>
                        <a:rPr lang="zh-CN" sz="1100" dirty="0">
                          <a:effectLst/>
                        </a:rPr>
                        <a:t>接口时划分此工程，其包含</a:t>
                      </a:r>
                      <a:r>
                        <a:rPr lang="en-US" sz="1100" dirty="0">
                          <a:effectLst/>
                        </a:rPr>
                        <a:t>Restful</a:t>
                      </a:r>
                      <a:r>
                        <a:rPr lang="zh-CN" sz="1100" dirty="0">
                          <a:effectLst/>
                        </a:rPr>
                        <a:t>接口入参和出参涉及的所有数据实体类</a:t>
                      </a:r>
                      <a:r>
                        <a:rPr lang="en-US" sz="1100" dirty="0">
                          <a:effectLst/>
                        </a:rPr>
                        <a:t>,Restful</a:t>
                      </a:r>
                      <a:r>
                        <a:rPr lang="zh-CN" sz="1100" dirty="0">
                          <a:effectLst/>
                        </a:rPr>
                        <a:t>接口服务端和客户端都会依赖此工程。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8487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rest-client-</a:t>
                      </a:r>
                      <a:r>
                        <a:rPr lang="zh-CN" altLang="en-US" sz="1200" dirty="0">
                          <a:effectLst/>
                        </a:rPr>
                        <a:t>微服务名称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jar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 marL="76200" indent="-76200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altLang="en-US" sz="1100" dirty="0">
                          <a:effectLst/>
                        </a:rPr>
                        <a:t>微服务</a:t>
                      </a:r>
                      <a:r>
                        <a:rPr lang="zh-CN" sz="1100" dirty="0">
                          <a:effectLst/>
                        </a:rPr>
                        <a:t>需提供</a:t>
                      </a:r>
                      <a:r>
                        <a:rPr lang="en-US" sz="1100" dirty="0">
                          <a:effectLst/>
                        </a:rPr>
                        <a:t>Restful</a:t>
                      </a:r>
                      <a:r>
                        <a:rPr lang="zh-CN" sz="1100" dirty="0">
                          <a:effectLst/>
                        </a:rPr>
                        <a:t>接口供其他</a:t>
                      </a:r>
                      <a:r>
                        <a:rPr lang="zh-CN" altLang="en-US" sz="1100" dirty="0">
                          <a:effectLst/>
                        </a:rPr>
                        <a:t>服务</a:t>
                      </a:r>
                      <a:r>
                        <a:rPr lang="zh-CN" sz="1100" dirty="0">
                          <a:effectLst/>
                        </a:rPr>
                        <a:t>调用时划分此工程，包含其他</a:t>
                      </a:r>
                      <a:r>
                        <a:rPr lang="zh-CN" altLang="en-US" sz="1100" dirty="0">
                          <a:effectLst/>
                        </a:rPr>
                        <a:t>微服务</a:t>
                      </a:r>
                      <a:r>
                        <a:rPr lang="zh-CN" sz="1100" dirty="0">
                          <a:effectLst/>
                        </a:rPr>
                        <a:t>访问此</a:t>
                      </a:r>
                      <a:r>
                        <a:rPr lang="zh-CN" altLang="en-US" sz="1100" dirty="0">
                          <a:effectLst/>
                        </a:rPr>
                        <a:t>微服务</a:t>
                      </a:r>
                      <a:r>
                        <a:rPr lang="en-US" sz="1100" dirty="0">
                          <a:effectLst/>
                        </a:rPr>
                        <a:t>Restful</a:t>
                      </a:r>
                      <a:r>
                        <a:rPr lang="zh-CN" sz="1100" dirty="0">
                          <a:effectLst/>
                        </a:rPr>
                        <a:t>接口所使用的</a:t>
                      </a:r>
                      <a:r>
                        <a:rPr lang="en-US" sz="1100" dirty="0">
                          <a:effectLst/>
                        </a:rPr>
                        <a:t>FeginClient</a:t>
                      </a:r>
                      <a:r>
                        <a:rPr lang="zh-CN" sz="1100" dirty="0">
                          <a:effectLst/>
                        </a:rPr>
                        <a:t>类。</a:t>
                      </a:r>
                      <a:r>
                        <a:rPr lang="en-US" sz="1100" dirty="0">
                          <a:effectLst/>
                        </a:rPr>
                        <a:t>Restful</a:t>
                      </a:r>
                      <a:r>
                        <a:rPr lang="zh-CN" sz="1100" dirty="0">
                          <a:effectLst/>
                        </a:rPr>
                        <a:t>接口服务端不依赖此工程，客户端需依赖此工程。此工程依赖</a:t>
                      </a:r>
                      <a:r>
                        <a:rPr lang="en-US" sz="1100" dirty="0">
                          <a:effectLst/>
                        </a:rPr>
                        <a:t>rest-bean</a:t>
                      </a:r>
                      <a:r>
                        <a:rPr lang="zh-CN" sz="1100" dirty="0">
                          <a:effectLst/>
                        </a:rPr>
                        <a:t>类型工程。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236"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 dirty="0">
                          <a:effectLst/>
                        </a:rPr>
                        <a:t>stream-bean-</a:t>
                      </a:r>
                      <a:r>
                        <a:rPr lang="zh-CN" altLang="en-US" sz="1200" dirty="0">
                          <a:effectLst/>
                        </a:rPr>
                        <a:t>微服务</a:t>
                      </a:r>
                      <a:r>
                        <a:rPr lang="zh-CN" sz="1200" dirty="0">
                          <a:effectLst/>
                        </a:rPr>
                        <a:t>名称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en-US" sz="1200">
                          <a:effectLst/>
                        </a:rPr>
                        <a:t>jar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r>
                        <a:rPr lang="zh-CN" altLang="en-US" sz="1100" dirty="0">
                          <a:effectLst/>
                        </a:rPr>
                        <a:t>微服务</a:t>
                      </a:r>
                      <a:r>
                        <a:rPr lang="zh-CN" sz="1100" dirty="0">
                          <a:effectLst/>
                        </a:rPr>
                        <a:t>需对其他</a:t>
                      </a:r>
                      <a:r>
                        <a:rPr lang="zh-CN" altLang="en-US" sz="1100" dirty="0">
                          <a:effectLst/>
                        </a:rPr>
                        <a:t>微服务</a:t>
                      </a:r>
                      <a:r>
                        <a:rPr lang="zh-CN" sz="1100" dirty="0">
                          <a:effectLst/>
                        </a:rPr>
                        <a:t>发送异步消息时划分此工程，其包含</a:t>
                      </a:r>
                      <a:r>
                        <a:rPr lang="zh-CN" altLang="en-US" sz="1100" dirty="0">
                          <a:effectLst/>
                        </a:rPr>
                        <a:t>服务</a:t>
                      </a:r>
                      <a:r>
                        <a:rPr lang="zh-CN" sz="1100" dirty="0">
                          <a:effectLst/>
                        </a:rPr>
                        <a:t>发送的异步消息实体类。异步消息生产端和消费端需依赖此工程。</a:t>
                      </a:r>
                      <a:endParaRPr 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24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  <a:defRPr/>
                      </a:pPr>
                      <a:r>
                        <a:rPr lang="en-US" altLang="zh-CN" sz="1200" dirty="0">
                          <a:effectLst/>
                        </a:rPr>
                        <a:t>service-</a:t>
                      </a:r>
                      <a:r>
                        <a:rPr lang="zh-CN" altLang="en-US" sz="1200" dirty="0">
                          <a:effectLst/>
                        </a:rPr>
                        <a:t>微服务</a:t>
                      </a:r>
                      <a:r>
                        <a:rPr lang="zh-CN" altLang="zh-CN" sz="1200" dirty="0">
                          <a:effectLst/>
                        </a:rPr>
                        <a:t>名称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  <a:defRPr/>
                      </a:pPr>
                      <a:r>
                        <a:rPr lang="en-US" altLang="zh-CN" sz="1200" dirty="0">
                          <a:effectLst/>
                        </a:rPr>
                        <a:t>Springboot-jar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Times New Roman"/>
                      </a:endParaRPr>
                    </a:p>
                    <a:p>
                      <a:pPr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</a:pP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Arial"/>
                        <a:ea typeface="宋体"/>
                        <a:cs typeface="Times New Roman"/>
                      </a:endParaRPr>
                    </a:p>
                  </a:txBody>
                  <a:tcPr marL="54574" marR="54574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>
                          <a:tab pos="-45720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</a:tabLst>
                        <a:defRPr/>
                      </a:pPr>
                      <a:r>
                        <a:rPr lang="zh-CN" altLang="en-US" sz="1100" dirty="0">
                          <a:effectLst/>
                        </a:rPr>
                        <a:t>微服务的主体开发工程，</a:t>
                      </a:r>
                      <a:r>
                        <a:rPr lang="zh-CN" altLang="zh-CN" sz="1100" dirty="0">
                          <a:effectLst/>
                        </a:rPr>
                        <a:t>独立运行提供应用服务，此模块不允许被其他模块所依赖</a:t>
                      </a:r>
                      <a:endParaRPr lang="zh-CN" altLang="zh-CN" sz="1100" dirty="0">
                        <a:solidFill>
                          <a:srgbClr val="000000"/>
                        </a:solidFill>
                        <a:effectLst/>
                        <a:latin typeface="Arial"/>
                        <a:ea typeface="+mn-ea"/>
                        <a:cs typeface="Times New Roman"/>
                      </a:endParaRPr>
                    </a:p>
                  </a:txBody>
                  <a:tcPr marL="54574" marR="54574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椭圆形标注 7">
            <a:extLst>
              <a:ext uri="{FF2B5EF4-FFF2-40B4-BE49-F238E27FC236}">
                <a16:creationId xmlns:a16="http://schemas.microsoft.com/office/drawing/2014/main" id="{60B968EF-F50F-5A90-5BC8-A94D6B30A958}"/>
              </a:ext>
            </a:extLst>
          </p:cNvPr>
          <p:cNvSpPr/>
          <p:nvPr/>
        </p:nvSpPr>
        <p:spPr>
          <a:xfrm>
            <a:off x="9801982" y="5135556"/>
            <a:ext cx="1148108" cy="623245"/>
          </a:xfrm>
          <a:prstGeom prst="wedgeEllipseCallout">
            <a:avLst>
              <a:gd name="adj1" fmla="val -52789"/>
              <a:gd name="adj2" fmla="val 50188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工程依赖</a:t>
            </a:r>
            <a:endParaRPr lang="en-US" altLang="zh-CN" sz="1200" dirty="0"/>
          </a:p>
          <a:p>
            <a:pPr algn="ctr"/>
            <a:r>
              <a:rPr lang="zh-CN" altLang="en-US" sz="1200" dirty="0"/>
              <a:t>关系图</a:t>
            </a:r>
            <a:endParaRPr lang="en-US" altLang="zh-CN" sz="1200" dirty="0"/>
          </a:p>
        </p:txBody>
      </p:sp>
      <p:pic>
        <p:nvPicPr>
          <p:cNvPr id="17" name="Picture 3">
            <a:extLst>
              <a:ext uri="{FF2B5EF4-FFF2-40B4-BE49-F238E27FC236}">
                <a16:creationId xmlns:a16="http://schemas.microsoft.com/office/drawing/2014/main" id="{9A547593-417D-0DC4-204E-1634AB3AC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73" y="4939430"/>
            <a:ext cx="4384009" cy="18343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72FF26FC-9BDE-9E16-6382-7C883162E55B}"/>
              </a:ext>
            </a:extLst>
          </p:cNvPr>
          <p:cNvSpPr/>
          <p:nvPr/>
        </p:nvSpPr>
        <p:spPr>
          <a:xfrm>
            <a:off x="4747776" y="2883158"/>
            <a:ext cx="597159" cy="545842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128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>
            <p:custDataLst>
              <p:tags r:id="rId1"/>
            </p:custDataLst>
          </p:nvPr>
        </p:nvSpPr>
        <p:spPr>
          <a:xfrm>
            <a:off x="5359592" y="2914604"/>
            <a:ext cx="1673045" cy="387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>
              <a:lnSpc>
                <a:spcPct val="150000"/>
              </a:lnSpc>
            </a:pPr>
            <a:r>
              <a:rPr lang="en-US" sz="1400" kern="2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TWO</a:t>
            </a:r>
            <a:endParaRPr lang="id-ID" sz="1400" kern="26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TextBox 2"/>
          <p:cNvSpPr txBox="1"/>
          <p:nvPr>
            <p:custDataLst>
              <p:tags r:id="rId2"/>
            </p:custDataLst>
          </p:nvPr>
        </p:nvSpPr>
        <p:spPr>
          <a:xfrm>
            <a:off x="4903487" y="1518171"/>
            <a:ext cx="2585254" cy="156966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9600" spc="15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02</a:t>
            </a:r>
          </a:p>
        </p:txBody>
      </p:sp>
      <p:sp>
        <p:nvSpPr>
          <p:cNvPr id="9" name="标题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901950" y="3555406"/>
            <a:ext cx="6942455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rmAutofit fontScale="975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rPr>
              <a:t>“粤基座”研发管理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032637" y="2430966"/>
            <a:ext cx="327168" cy="2899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7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191CEAFA-6E57-4DC2-8A5E-A477039B8E70}"/>
              </a:ext>
            </a:extLst>
          </p:cNvPr>
          <p:cNvSpPr txBox="1"/>
          <p:nvPr/>
        </p:nvSpPr>
        <p:spPr>
          <a:xfrm>
            <a:off x="613625" y="499797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禅道项目管理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670848-B936-4D09-9C0E-CB259930B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11476"/>
            <a:ext cx="10058446" cy="483891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915EF59-C7B9-4E1F-B293-5033560E6A46}"/>
              </a:ext>
            </a:extLst>
          </p:cNvPr>
          <p:cNvSpPr txBox="1"/>
          <p:nvPr/>
        </p:nvSpPr>
        <p:spPr>
          <a:xfrm>
            <a:off x="662196" y="978544"/>
            <a:ext cx="11098925" cy="12966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采用禅道的敏捷开发模式进行软件研发生命周期的管理，需求</a:t>
            </a:r>
            <a:r>
              <a:rPr lang="en-US" altLang="zh-CN" dirty="0"/>
              <a:t>-&gt;</a:t>
            </a:r>
            <a:r>
              <a:rPr lang="zh-CN" altLang="en-US" dirty="0"/>
              <a:t>设计</a:t>
            </a:r>
            <a:r>
              <a:rPr lang="en-US" altLang="zh-CN" dirty="0"/>
              <a:t>-&gt;</a:t>
            </a:r>
            <a:r>
              <a:rPr lang="zh-CN" altLang="en-US" dirty="0"/>
              <a:t>编码</a:t>
            </a:r>
            <a:r>
              <a:rPr lang="en-US" altLang="zh-CN" dirty="0"/>
              <a:t>-&gt;</a:t>
            </a:r>
            <a:r>
              <a:rPr lang="zh-CN" altLang="en-US" dirty="0"/>
              <a:t>测试</a:t>
            </a:r>
            <a:r>
              <a:rPr lang="en-US" altLang="zh-CN" dirty="0"/>
              <a:t>-&gt;</a:t>
            </a:r>
            <a:r>
              <a:rPr lang="zh-CN" altLang="en-US" dirty="0"/>
              <a:t>交付这四个阶段全部用禅道对应的功能进行规范化管理。</a:t>
            </a:r>
            <a:r>
              <a:rPr lang="zh-CN" altLang="en-US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项目管理工具：甘特图 ，</a:t>
            </a:r>
            <a:r>
              <a:rPr lang="en-US" altLang="zh-CN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WBS</a:t>
            </a:r>
            <a:r>
              <a:rPr lang="zh-CN" altLang="en-US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，思维导图</a:t>
            </a:r>
            <a:endParaRPr lang="en-US" altLang="zh-CN" sz="18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9849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57181" y="4502787"/>
            <a:ext cx="2473855" cy="14031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方正黑体简体" panose="02000000000000000000" pitchFamily="2" charset="-122"/>
                <a:sym typeface="+mn-ea"/>
              </a:rPr>
              <a:t>采用敏捷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ea typeface="方正黑体简体" panose="02000000000000000000" pitchFamily="2" charset="-122"/>
                <a:sym typeface="+mn-ea"/>
              </a:rPr>
              <a:t>Sprint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方正黑体简体" panose="02000000000000000000" pitchFamily="2" charset="-122"/>
                <a:sym typeface="+mn-ea"/>
              </a:rPr>
              <a:t>方式管理迭代计划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方正黑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方正黑体简体" panose="02000000000000000000" pitchFamily="2" charset="-122"/>
              </a:rPr>
              <a:t>具备灵活的发布周期：根据具体要求进行迭代发布；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方正黑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方正黑体简体" panose="02000000000000000000" pitchFamily="2" charset="-122"/>
              </a:rPr>
              <a:t>发布频率：两周发布一小版本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方正黑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方正黑体简体" panose="02000000000000000000" pitchFamily="2" charset="-122"/>
              </a:rPr>
              <a:t>一个月发布一个固定版本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方正黑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a typeface="方正黑体简体" panose="02000000000000000000" pitchFamily="2" charset="-122"/>
              </a:rPr>
              <a:t>一个季度发布一个大版本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ea typeface="方正黑体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73121" y="2123621"/>
            <a:ext cx="2241974" cy="2238790"/>
            <a:chOff x="873120" y="2123621"/>
            <a:chExt cx="2241974" cy="2238790"/>
          </a:xfrm>
        </p:grpSpPr>
        <p:sp>
          <p:nvSpPr>
            <p:cNvPr id="6" name="矩形: 圆角 2"/>
            <p:cNvSpPr/>
            <p:nvPr/>
          </p:nvSpPr>
          <p:spPr>
            <a:xfrm>
              <a:off x="874713" y="2123621"/>
              <a:ext cx="2238790" cy="22387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873120" y="2417724"/>
              <a:ext cx="2241974" cy="1601372"/>
              <a:chOff x="873120" y="2417724"/>
              <a:chExt cx="2241974" cy="1601372"/>
            </a:xfrm>
          </p:grpSpPr>
          <p:sp>
            <p:nvSpPr>
              <p:cNvPr id="8" name="椭圆 10"/>
              <p:cNvSpPr/>
              <p:nvPr/>
            </p:nvSpPr>
            <p:spPr>
              <a:xfrm>
                <a:off x="1491072" y="2417724"/>
                <a:ext cx="1006072" cy="1040984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rgbClr val="A00A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873120" y="3617832"/>
                <a:ext cx="2241974" cy="40126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周期</a:t>
                </a:r>
              </a:p>
            </p:txBody>
          </p:sp>
        </p:grpSp>
      </p:grpSp>
      <p:sp>
        <p:nvSpPr>
          <p:cNvPr id="10" name="矩形 9"/>
          <p:cNvSpPr/>
          <p:nvPr/>
        </p:nvSpPr>
        <p:spPr>
          <a:xfrm>
            <a:off x="3491775" y="4502787"/>
            <a:ext cx="2473855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v8.0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v8.1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v9.0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v9.1</a:t>
            </a:r>
          </a:p>
          <a:p>
            <a:pPr algn="ctr">
              <a:lnSpc>
                <a:spcPct val="120000"/>
              </a:lnSpc>
            </a:pP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607716" y="2123621"/>
            <a:ext cx="2241974" cy="2238790"/>
            <a:chOff x="3607715" y="2123621"/>
            <a:chExt cx="2241974" cy="2238790"/>
          </a:xfrm>
        </p:grpSpPr>
        <p:sp>
          <p:nvSpPr>
            <p:cNvPr id="12" name="矩形: 圆角 5"/>
            <p:cNvSpPr/>
            <p:nvPr/>
          </p:nvSpPr>
          <p:spPr>
            <a:xfrm>
              <a:off x="3609308" y="2123621"/>
              <a:ext cx="2238790" cy="22387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607715" y="2552124"/>
              <a:ext cx="2241974" cy="1466972"/>
              <a:chOff x="3607715" y="2552124"/>
              <a:chExt cx="2241974" cy="1466972"/>
            </a:xfrm>
          </p:grpSpPr>
          <p:sp>
            <p:nvSpPr>
              <p:cNvPr id="14" name="椭圆 11"/>
              <p:cNvSpPr/>
              <p:nvPr/>
            </p:nvSpPr>
            <p:spPr>
              <a:xfrm>
                <a:off x="4208211" y="2552124"/>
                <a:ext cx="1040984" cy="772184"/>
              </a:xfrm>
              <a:custGeom>
                <a:avLst/>
                <a:gdLst>
                  <a:gd name="connsiteX0" fmla="*/ 9246 w 338138"/>
                  <a:gd name="connsiteY0" fmla="*/ 217487 h 250825"/>
                  <a:gd name="connsiteX1" fmla="*/ 328892 w 338138"/>
                  <a:gd name="connsiteY1" fmla="*/ 217487 h 250825"/>
                  <a:gd name="connsiteX2" fmla="*/ 338138 w 338138"/>
                  <a:gd name="connsiteY2" fmla="*/ 226822 h 250825"/>
                  <a:gd name="connsiteX3" fmla="*/ 314363 w 338138"/>
                  <a:gd name="connsiteY3" fmla="*/ 250825 h 250825"/>
                  <a:gd name="connsiteX4" fmla="*/ 23775 w 338138"/>
                  <a:gd name="connsiteY4" fmla="*/ 250825 h 250825"/>
                  <a:gd name="connsiteX5" fmla="*/ 0 w 338138"/>
                  <a:gd name="connsiteY5" fmla="*/ 226822 h 250825"/>
                  <a:gd name="connsiteX6" fmla="*/ 9246 w 338138"/>
                  <a:gd name="connsiteY6" fmla="*/ 217487 h 250825"/>
                  <a:gd name="connsiteX7" fmla="*/ 100182 w 338138"/>
                  <a:gd name="connsiteY7" fmla="*/ 100012 h 250825"/>
                  <a:gd name="connsiteX8" fmla="*/ 123655 w 338138"/>
                  <a:gd name="connsiteY8" fmla="*/ 100012 h 250825"/>
                  <a:gd name="connsiteX9" fmla="*/ 130175 w 338138"/>
                  <a:gd name="connsiteY9" fmla="*/ 106705 h 250825"/>
                  <a:gd name="connsiteX10" fmla="*/ 130175 w 338138"/>
                  <a:gd name="connsiteY10" fmla="*/ 161583 h 250825"/>
                  <a:gd name="connsiteX11" fmla="*/ 123655 w 338138"/>
                  <a:gd name="connsiteY11" fmla="*/ 168275 h 250825"/>
                  <a:gd name="connsiteX12" fmla="*/ 100182 w 338138"/>
                  <a:gd name="connsiteY12" fmla="*/ 168275 h 250825"/>
                  <a:gd name="connsiteX13" fmla="*/ 93662 w 338138"/>
                  <a:gd name="connsiteY13" fmla="*/ 161583 h 250825"/>
                  <a:gd name="connsiteX14" fmla="*/ 93662 w 338138"/>
                  <a:gd name="connsiteY14" fmla="*/ 106705 h 250825"/>
                  <a:gd name="connsiteX15" fmla="*/ 100182 w 338138"/>
                  <a:gd name="connsiteY15" fmla="*/ 100012 h 250825"/>
                  <a:gd name="connsiteX16" fmla="*/ 157332 w 338138"/>
                  <a:gd name="connsiteY16" fmla="*/ 77787 h 250825"/>
                  <a:gd name="connsiteX17" fmla="*/ 180805 w 338138"/>
                  <a:gd name="connsiteY17" fmla="*/ 77787 h 250825"/>
                  <a:gd name="connsiteX18" fmla="*/ 187325 w 338138"/>
                  <a:gd name="connsiteY18" fmla="*/ 84441 h 250825"/>
                  <a:gd name="connsiteX19" fmla="*/ 187325 w 338138"/>
                  <a:gd name="connsiteY19" fmla="*/ 161622 h 250825"/>
                  <a:gd name="connsiteX20" fmla="*/ 180805 w 338138"/>
                  <a:gd name="connsiteY20" fmla="*/ 168275 h 250825"/>
                  <a:gd name="connsiteX21" fmla="*/ 157332 w 338138"/>
                  <a:gd name="connsiteY21" fmla="*/ 168275 h 250825"/>
                  <a:gd name="connsiteX22" fmla="*/ 150812 w 338138"/>
                  <a:gd name="connsiteY22" fmla="*/ 161622 h 250825"/>
                  <a:gd name="connsiteX23" fmla="*/ 150812 w 338138"/>
                  <a:gd name="connsiteY23" fmla="*/ 84441 h 250825"/>
                  <a:gd name="connsiteX24" fmla="*/ 157332 w 338138"/>
                  <a:gd name="connsiteY24" fmla="*/ 77787 h 250825"/>
                  <a:gd name="connsiteX25" fmla="*/ 216070 w 338138"/>
                  <a:gd name="connsiteY25" fmla="*/ 49212 h 250825"/>
                  <a:gd name="connsiteX26" fmla="*/ 239543 w 338138"/>
                  <a:gd name="connsiteY26" fmla="*/ 49212 h 250825"/>
                  <a:gd name="connsiteX27" fmla="*/ 246063 w 338138"/>
                  <a:gd name="connsiteY27" fmla="*/ 55827 h 250825"/>
                  <a:gd name="connsiteX28" fmla="*/ 246063 w 338138"/>
                  <a:gd name="connsiteY28" fmla="*/ 161661 h 250825"/>
                  <a:gd name="connsiteX29" fmla="*/ 239543 w 338138"/>
                  <a:gd name="connsiteY29" fmla="*/ 168275 h 250825"/>
                  <a:gd name="connsiteX30" fmla="*/ 216070 w 338138"/>
                  <a:gd name="connsiteY30" fmla="*/ 168275 h 250825"/>
                  <a:gd name="connsiteX31" fmla="*/ 209550 w 338138"/>
                  <a:gd name="connsiteY31" fmla="*/ 161661 h 250825"/>
                  <a:gd name="connsiteX32" fmla="*/ 209550 w 338138"/>
                  <a:gd name="connsiteY32" fmla="*/ 55827 h 250825"/>
                  <a:gd name="connsiteX33" fmla="*/ 216070 w 338138"/>
                  <a:gd name="connsiteY33" fmla="*/ 49212 h 250825"/>
                  <a:gd name="connsiteX34" fmla="*/ 53428 w 338138"/>
                  <a:gd name="connsiteY34" fmla="*/ 22225 h 250825"/>
                  <a:gd name="connsiteX35" fmla="*/ 50800 w 338138"/>
                  <a:gd name="connsiteY35" fmla="*/ 24858 h 250825"/>
                  <a:gd name="connsiteX36" fmla="*/ 50800 w 338138"/>
                  <a:gd name="connsiteY36" fmla="*/ 182834 h 250825"/>
                  <a:gd name="connsiteX37" fmla="*/ 53428 w 338138"/>
                  <a:gd name="connsiteY37" fmla="*/ 184150 h 250825"/>
                  <a:gd name="connsiteX38" fmla="*/ 284710 w 338138"/>
                  <a:gd name="connsiteY38" fmla="*/ 184150 h 250825"/>
                  <a:gd name="connsiteX39" fmla="*/ 287338 w 338138"/>
                  <a:gd name="connsiteY39" fmla="*/ 182834 h 250825"/>
                  <a:gd name="connsiteX40" fmla="*/ 287338 w 338138"/>
                  <a:gd name="connsiteY40" fmla="*/ 24858 h 250825"/>
                  <a:gd name="connsiteX41" fmla="*/ 284710 w 338138"/>
                  <a:gd name="connsiteY41" fmla="*/ 22225 h 250825"/>
                  <a:gd name="connsiteX42" fmla="*/ 53428 w 338138"/>
                  <a:gd name="connsiteY42" fmla="*/ 22225 h 250825"/>
                  <a:gd name="connsiteX43" fmla="*/ 53663 w 338138"/>
                  <a:gd name="connsiteY43" fmla="*/ 0 h 250825"/>
                  <a:gd name="connsiteX44" fmla="*/ 286062 w 338138"/>
                  <a:gd name="connsiteY44" fmla="*/ 0 h 250825"/>
                  <a:gd name="connsiteX45" fmla="*/ 311150 w 338138"/>
                  <a:gd name="connsiteY45" fmla="*/ 25008 h 250825"/>
                  <a:gd name="connsiteX46" fmla="*/ 311150 w 338138"/>
                  <a:gd name="connsiteY46" fmla="*/ 182955 h 250825"/>
                  <a:gd name="connsiteX47" fmla="*/ 286062 w 338138"/>
                  <a:gd name="connsiteY47" fmla="*/ 207963 h 250825"/>
                  <a:gd name="connsiteX48" fmla="*/ 53663 w 338138"/>
                  <a:gd name="connsiteY48" fmla="*/ 207963 h 250825"/>
                  <a:gd name="connsiteX49" fmla="*/ 28575 w 338138"/>
                  <a:gd name="connsiteY49" fmla="*/ 182955 h 250825"/>
                  <a:gd name="connsiteX50" fmla="*/ 28575 w 338138"/>
                  <a:gd name="connsiteY50" fmla="*/ 25008 h 250825"/>
                  <a:gd name="connsiteX51" fmla="*/ 53663 w 338138"/>
                  <a:gd name="connsiteY51" fmla="*/ 0 h 250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38138" h="250825">
                    <a:moveTo>
                      <a:pt x="9246" y="217487"/>
                    </a:moveTo>
                    <a:cubicBezTo>
                      <a:pt x="9246" y="217487"/>
                      <a:pt x="9246" y="217487"/>
                      <a:pt x="328892" y="217487"/>
                    </a:cubicBezTo>
                    <a:cubicBezTo>
                      <a:pt x="334176" y="217487"/>
                      <a:pt x="338138" y="221488"/>
                      <a:pt x="338138" y="226822"/>
                    </a:cubicBezTo>
                    <a:cubicBezTo>
                      <a:pt x="338138" y="240157"/>
                      <a:pt x="327571" y="250825"/>
                      <a:pt x="314363" y="250825"/>
                    </a:cubicBezTo>
                    <a:cubicBezTo>
                      <a:pt x="314363" y="250825"/>
                      <a:pt x="314363" y="250825"/>
                      <a:pt x="23775" y="250825"/>
                    </a:cubicBezTo>
                    <a:cubicBezTo>
                      <a:pt x="10567" y="250825"/>
                      <a:pt x="0" y="240157"/>
                      <a:pt x="0" y="226822"/>
                    </a:cubicBezTo>
                    <a:cubicBezTo>
                      <a:pt x="0" y="221488"/>
                      <a:pt x="3962" y="217487"/>
                      <a:pt x="9246" y="217487"/>
                    </a:cubicBezTo>
                    <a:close/>
                    <a:moveTo>
                      <a:pt x="100182" y="100012"/>
                    </a:moveTo>
                    <a:cubicBezTo>
                      <a:pt x="100182" y="100012"/>
                      <a:pt x="100182" y="100012"/>
                      <a:pt x="123655" y="100012"/>
                    </a:cubicBezTo>
                    <a:cubicBezTo>
                      <a:pt x="127567" y="100012"/>
                      <a:pt x="130175" y="102689"/>
                      <a:pt x="130175" y="106705"/>
                    </a:cubicBezTo>
                    <a:cubicBezTo>
                      <a:pt x="130175" y="106705"/>
                      <a:pt x="130175" y="106705"/>
                      <a:pt x="130175" y="161583"/>
                    </a:cubicBezTo>
                    <a:cubicBezTo>
                      <a:pt x="130175" y="165598"/>
                      <a:pt x="127567" y="168275"/>
                      <a:pt x="123655" y="168275"/>
                    </a:cubicBezTo>
                    <a:cubicBezTo>
                      <a:pt x="123655" y="168275"/>
                      <a:pt x="123655" y="168275"/>
                      <a:pt x="100182" y="168275"/>
                    </a:cubicBezTo>
                    <a:cubicBezTo>
                      <a:pt x="96270" y="168275"/>
                      <a:pt x="93662" y="165598"/>
                      <a:pt x="93662" y="161583"/>
                    </a:cubicBezTo>
                    <a:cubicBezTo>
                      <a:pt x="93662" y="161583"/>
                      <a:pt x="93662" y="161583"/>
                      <a:pt x="93662" y="106705"/>
                    </a:cubicBezTo>
                    <a:cubicBezTo>
                      <a:pt x="93662" y="102689"/>
                      <a:pt x="96270" y="100012"/>
                      <a:pt x="100182" y="100012"/>
                    </a:cubicBezTo>
                    <a:close/>
                    <a:moveTo>
                      <a:pt x="157332" y="77787"/>
                    </a:moveTo>
                    <a:cubicBezTo>
                      <a:pt x="157332" y="77787"/>
                      <a:pt x="157332" y="77787"/>
                      <a:pt x="180805" y="77787"/>
                    </a:cubicBezTo>
                    <a:cubicBezTo>
                      <a:pt x="184717" y="77787"/>
                      <a:pt x="187325" y="81779"/>
                      <a:pt x="187325" y="84441"/>
                    </a:cubicBezTo>
                    <a:cubicBezTo>
                      <a:pt x="187325" y="84441"/>
                      <a:pt x="187325" y="84441"/>
                      <a:pt x="187325" y="161622"/>
                    </a:cubicBezTo>
                    <a:cubicBezTo>
                      <a:pt x="187325" y="165614"/>
                      <a:pt x="184717" y="168275"/>
                      <a:pt x="180805" y="168275"/>
                    </a:cubicBezTo>
                    <a:cubicBezTo>
                      <a:pt x="180805" y="168275"/>
                      <a:pt x="180805" y="168275"/>
                      <a:pt x="157332" y="168275"/>
                    </a:cubicBezTo>
                    <a:cubicBezTo>
                      <a:pt x="153420" y="168275"/>
                      <a:pt x="150812" y="165614"/>
                      <a:pt x="150812" y="161622"/>
                    </a:cubicBezTo>
                    <a:cubicBezTo>
                      <a:pt x="150812" y="161622"/>
                      <a:pt x="150812" y="161622"/>
                      <a:pt x="150812" y="84441"/>
                    </a:cubicBezTo>
                    <a:cubicBezTo>
                      <a:pt x="150812" y="81779"/>
                      <a:pt x="153420" y="77787"/>
                      <a:pt x="157332" y="77787"/>
                    </a:cubicBezTo>
                    <a:close/>
                    <a:moveTo>
                      <a:pt x="216070" y="49212"/>
                    </a:moveTo>
                    <a:cubicBezTo>
                      <a:pt x="216070" y="49212"/>
                      <a:pt x="216070" y="49212"/>
                      <a:pt x="239543" y="49212"/>
                    </a:cubicBezTo>
                    <a:cubicBezTo>
                      <a:pt x="243455" y="49212"/>
                      <a:pt x="246063" y="51858"/>
                      <a:pt x="246063" y="55827"/>
                    </a:cubicBezTo>
                    <a:cubicBezTo>
                      <a:pt x="246063" y="55827"/>
                      <a:pt x="246063" y="55827"/>
                      <a:pt x="246063" y="161661"/>
                    </a:cubicBezTo>
                    <a:cubicBezTo>
                      <a:pt x="246063" y="165629"/>
                      <a:pt x="243455" y="168275"/>
                      <a:pt x="239543" y="168275"/>
                    </a:cubicBezTo>
                    <a:cubicBezTo>
                      <a:pt x="239543" y="168275"/>
                      <a:pt x="239543" y="168275"/>
                      <a:pt x="216070" y="168275"/>
                    </a:cubicBezTo>
                    <a:cubicBezTo>
                      <a:pt x="212158" y="168275"/>
                      <a:pt x="209550" y="165629"/>
                      <a:pt x="209550" y="161661"/>
                    </a:cubicBezTo>
                    <a:cubicBezTo>
                      <a:pt x="209550" y="161661"/>
                      <a:pt x="209550" y="161661"/>
                      <a:pt x="209550" y="55827"/>
                    </a:cubicBezTo>
                    <a:cubicBezTo>
                      <a:pt x="209550" y="51858"/>
                      <a:pt x="212158" y="49212"/>
                      <a:pt x="216070" y="49212"/>
                    </a:cubicBezTo>
                    <a:close/>
                    <a:moveTo>
                      <a:pt x="53428" y="22225"/>
                    </a:moveTo>
                    <a:cubicBezTo>
                      <a:pt x="52114" y="22225"/>
                      <a:pt x="50800" y="23541"/>
                      <a:pt x="50800" y="24858"/>
                    </a:cubicBezTo>
                    <a:lnTo>
                      <a:pt x="50800" y="182834"/>
                    </a:lnTo>
                    <a:cubicBezTo>
                      <a:pt x="50800" y="184150"/>
                      <a:pt x="52114" y="184150"/>
                      <a:pt x="53428" y="184150"/>
                    </a:cubicBezTo>
                    <a:cubicBezTo>
                      <a:pt x="53428" y="184150"/>
                      <a:pt x="53428" y="184150"/>
                      <a:pt x="284710" y="184150"/>
                    </a:cubicBezTo>
                    <a:cubicBezTo>
                      <a:pt x="286024" y="184150"/>
                      <a:pt x="287338" y="184150"/>
                      <a:pt x="287338" y="182834"/>
                    </a:cubicBezTo>
                    <a:cubicBezTo>
                      <a:pt x="287338" y="182834"/>
                      <a:pt x="287338" y="182834"/>
                      <a:pt x="287338" y="24858"/>
                    </a:cubicBezTo>
                    <a:cubicBezTo>
                      <a:pt x="287338" y="23541"/>
                      <a:pt x="286024" y="22225"/>
                      <a:pt x="284710" y="22225"/>
                    </a:cubicBezTo>
                    <a:cubicBezTo>
                      <a:pt x="284710" y="22225"/>
                      <a:pt x="284710" y="22225"/>
                      <a:pt x="53428" y="22225"/>
                    </a:cubicBezTo>
                    <a:close/>
                    <a:moveTo>
                      <a:pt x="53663" y="0"/>
                    </a:moveTo>
                    <a:cubicBezTo>
                      <a:pt x="53663" y="0"/>
                      <a:pt x="53663" y="0"/>
                      <a:pt x="286062" y="0"/>
                    </a:cubicBezTo>
                    <a:cubicBezTo>
                      <a:pt x="300587" y="0"/>
                      <a:pt x="311150" y="10530"/>
                      <a:pt x="311150" y="25008"/>
                    </a:cubicBezTo>
                    <a:cubicBezTo>
                      <a:pt x="311150" y="25008"/>
                      <a:pt x="311150" y="25008"/>
                      <a:pt x="311150" y="182955"/>
                    </a:cubicBezTo>
                    <a:cubicBezTo>
                      <a:pt x="311150" y="196117"/>
                      <a:pt x="300587" y="207963"/>
                      <a:pt x="286062" y="207963"/>
                    </a:cubicBezTo>
                    <a:cubicBezTo>
                      <a:pt x="286062" y="207963"/>
                      <a:pt x="286062" y="207963"/>
                      <a:pt x="53663" y="207963"/>
                    </a:cubicBezTo>
                    <a:cubicBezTo>
                      <a:pt x="39138" y="207963"/>
                      <a:pt x="28575" y="196117"/>
                      <a:pt x="28575" y="182955"/>
                    </a:cubicBezTo>
                    <a:cubicBezTo>
                      <a:pt x="28575" y="182955"/>
                      <a:pt x="28575" y="182955"/>
                      <a:pt x="28575" y="25008"/>
                    </a:cubicBezTo>
                    <a:cubicBezTo>
                      <a:pt x="28575" y="10530"/>
                      <a:pt x="39138" y="0"/>
                      <a:pt x="53663" y="0"/>
                    </a:cubicBezTo>
                    <a:close/>
                  </a:path>
                </a:pathLst>
              </a:custGeom>
              <a:solidFill>
                <a:srgbClr val="A00A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607715" y="3617832"/>
                <a:ext cx="2241974" cy="40126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发布版本</a:t>
                </a:r>
              </a:p>
            </p:txBody>
          </p:sp>
        </p:grpSp>
      </p:grpSp>
      <p:sp>
        <p:nvSpPr>
          <p:cNvPr id="16" name="矩形 15"/>
          <p:cNvSpPr/>
          <p:nvPr/>
        </p:nvSpPr>
        <p:spPr>
          <a:xfrm>
            <a:off x="6226370" y="4502787"/>
            <a:ext cx="2473855" cy="959943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Scrum Master</a:t>
            </a: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Product Owner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：产品经理 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Scrum Team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：开发人员，测试人员，需求人员，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10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多人小团队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342310" y="2123621"/>
            <a:ext cx="2241974" cy="2238790"/>
            <a:chOff x="6342310" y="2123621"/>
            <a:chExt cx="2241974" cy="2238790"/>
          </a:xfrm>
        </p:grpSpPr>
        <p:sp>
          <p:nvSpPr>
            <p:cNvPr id="18" name="矩形: 圆角 6"/>
            <p:cNvSpPr/>
            <p:nvPr/>
          </p:nvSpPr>
          <p:spPr>
            <a:xfrm>
              <a:off x="6343903" y="2123621"/>
              <a:ext cx="2238790" cy="22387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6342310" y="2460401"/>
              <a:ext cx="2241974" cy="1558695"/>
              <a:chOff x="6342310" y="2460401"/>
              <a:chExt cx="2241974" cy="1558695"/>
            </a:xfrm>
          </p:grpSpPr>
          <p:sp>
            <p:nvSpPr>
              <p:cNvPr id="20" name="椭圆 13"/>
              <p:cNvSpPr/>
              <p:nvPr/>
            </p:nvSpPr>
            <p:spPr>
              <a:xfrm>
                <a:off x="6942806" y="2460401"/>
                <a:ext cx="1040984" cy="955630"/>
              </a:xfrm>
              <a:custGeom>
                <a:avLst/>
                <a:gdLst>
                  <a:gd name="connsiteX0" fmla="*/ 117399 w 337212"/>
                  <a:gd name="connsiteY0" fmla="*/ 192088 h 309563"/>
                  <a:gd name="connsiteX1" fmla="*/ 130099 w 337212"/>
                  <a:gd name="connsiteY1" fmla="*/ 196036 h 309563"/>
                  <a:gd name="connsiteX2" fmla="*/ 130099 w 337212"/>
                  <a:gd name="connsiteY2" fmla="*/ 278941 h 309563"/>
                  <a:gd name="connsiteX3" fmla="*/ 117399 w 337212"/>
                  <a:gd name="connsiteY3" fmla="*/ 292101 h 309563"/>
                  <a:gd name="connsiteX4" fmla="*/ 176137 w 337212"/>
                  <a:gd name="connsiteY4" fmla="*/ 187325 h 309563"/>
                  <a:gd name="connsiteX5" fmla="*/ 187250 w 337212"/>
                  <a:gd name="connsiteY5" fmla="*/ 191271 h 309563"/>
                  <a:gd name="connsiteX6" fmla="*/ 187250 w 337212"/>
                  <a:gd name="connsiteY6" fmla="*/ 267562 h 309563"/>
                  <a:gd name="connsiteX7" fmla="*/ 176137 w 337212"/>
                  <a:gd name="connsiteY7" fmla="*/ 279400 h 309563"/>
                  <a:gd name="connsiteX8" fmla="*/ 176137 w 337212"/>
                  <a:gd name="connsiteY8" fmla="*/ 187325 h 309563"/>
                  <a:gd name="connsiteX9" fmla="*/ 231699 w 337212"/>
                  <a:gd name="connsiteY9" fmla="*/ 180975 h 309563"/>
                  <a:gd name="connsiteX10" fmla="*/ 239637 w 337212"/>
                  <a:gd name="connsiteY10" fmla="*/ 184982 h 309563"/>
                  <a:gd name="connsiteX11" fmla="*/ 239637 w 337212"/>
                  <a:gd name="connsiteY11" fmla="*/ 254429 h 309563"/>
                  <a:gd name="connsiteX12" fmla="*/ 231699 w 337212"/>
                  <a:gd name="connsiteY12" fmla="*/ 265113 h 309563"/>
                  <a:gd name="connsiteX13" fmla="*/ 277737 w 337212"/>
                  <a:gd name="connsiteY13" fmla="*/ 177800 h 309563"/>
                  <a:gd name="connsiteX14" fmla="*/ 287262 w 337212"/>
                  <a:gd name="connsiteY14" fmla="*/ 180398 h 309563"/>
                  <a:gd name="connsiteX15" fmla="*/ 287262 w 337212"/>
                  <a:gd name="connsiteY15" fmla="*/ 238847 h 309563"/>
                  <a:gd name="connsiteX16" fmla="*/ 277737 w 337212"/>
                  <a:gd name="connsiteY16" fmla="*/ 249238 h 309563"/>
                  <a:gd name="connsiteX17" fmla="*/ 280912 w 337212"/>
                  <a:gd name="connsiteY17" fmla="*/ 92075 h 309563"/>
                  <a:gd name="connsiteX18" fmla="*/ 307493 w 337212"/>
                  <a:gd name="connsiteY18" fmla="*/ 92075 h 309563"/>
                  <a:gd name="connsiteX19" fmla="*/ 315468 w 337212"/>
                  <a:gd name="connsiteY19" fmla="*/ 97314 h 309563"/>
                  <a:gd name="connsiteX20" fmla="*/ 336733 w 337212"/>
                  <a:gd name="connsiteY20" fmla="*/ 158869 h 309563"/>
                  <a:gd name="connsiteX21" fmla="*/ 331417 w 337212"/>
                  <a:gd name="connsiteY21" fmla="*/ 169347 h 309563"/>
                  <a:gd name="connsiteX22" fmla="*/ 320784 w 337212"/>
                  <a:gd name="connsiteY22" fmla="*/ 164108 h 309563"/>
                  <a:gd name="connsiteX23" fmla="*/ 314139 w 337212"/>
                  <a:gd name="connsiteY23" fmla="*/ 145772 h 309563"/>
                  <a:gd name="connsiteX24" fmla="*/ 314139 w 337212"/>
                  <a:gd name="connsiteY24" fmla="*/ 238761 h 309563"/>
                  <a:gd name="connsiteX25" fmla="*/ 304835 w 337212"/>
                  <a:gd name="connsiteY25" fmla="*/ 249238 h 309563"/>
                  <a:gd name="connsiteX26" fmla="*/ 294203 w 337212"/>
                  <a:gd name="connsiteY26" fmla="*/ 238761 h 309563"/>
                  <a:gd name="connsiteX27" fmla="*/ 294203 w 337212"/>
                  <a:gd name="connsiteY27" fmla="*/ 179824 h 309563"/>
                  <a:gd name="connsiteX28" fmla="*/ 288886 w 337212"/>
                  <a:gd name="connsiteY28" fmla="*/ 179824 h 309563"/>
                  <a:gd name="connsiteX29" fmla="*/ 294203 w 337212"/>
                  <a:gd name="connsiteY29" fmla="*/ 178515 h 309563"/>
                  <a:gd name="connsiteX30" fmla="*/ 304835 w 337212"/>
                  <a:gd name="connsiteY30" fmla="*/ 157560 h 309563"/>
                  <a:gd name="connsiteX31" fmla="*/ 280912 w 337212"/>
                  <a:gd name="connsiteY31" fmla="*/ 92075 h 309563"/>
                  <a:gd name="connsiteX32" fmla="*/ 231699 w 337212"/>
                  <a:gd name="connsiteY32" fmla="*/ 82550 h 309563"/>
                  <a:gd name="connsiteX33" fmla="*/ 243745 w 337212"/>
                  <a:gd name="connsiteY33" fmla="*/ 82550 h 309563"/>
                  <a:gd name="connsiteX34" fmla="*/ 262484 w 337212"/>
                  <a:gd name="connsiteY34" fmla="*/ 82550 h 309563"/>
                  <a:gd name="connsiteX35" fmla="*/ 273192 w 337212"/>
                  <a:gd name="connsiteY35" fmla="*/ 89117 h 309563"/>
                  <a:gd name="connsiteX36" fmla="*/ 297285 w 337212"/>
                  <a:gd name="connsiteY36" fmla="*/ 160041 h 309563"/>
                  <a:gd name="connsiteX37" fmla="*/ 291931 w 337212"/>
                  <a:gd name="connsiteY37" fmla="*/ 171861 h 309563"/>
                  <a:gd name="connsiteX38" fmla="*/ 279885 w 337212"/>
                  <a:gd name="connsiteY38" fmla="*/ 166608 h 309563"/>
                  <a:gd name="connsiteX39" fmla="*/ 271854 w 337212"/>
                  <a:gd name="connsiteY39" fmla="*/ 144280 h 309563"/>
                  <a:gd name="connsiteX40" fmla="*/ 271854 w 337212"/>
                  <a:gd name="connsiteY40" fmla="*/ 253292 h 309563"/>
                  <a:gd name="connsiteX41" fmla="*/ 259807 w 337212"/>
                  <a:gd name="connsiteY41" fmla="*/ 265113 h 309563"/>
                  <a:gd name="connsiteX42" fmla="*/ 247761 w 337212"/>
                  <a:gd name="connsiteY42" fmla="*/ 253292 h 309563"/>
                  <a:gd name="connsiteX43" fmla="*/ 247761 w 337212"/>
                  <a:gd name="connsiteY43" fmla="*/ 183682 h 309563"/>
                  <a:gd name="connsiteX44" fmla="*/ 258469 w 337212"/>
                  <a:gd name="connsiteY44" fmla="*/ 160041 h 309563"/>
                  <a:gd name="connsiteX45" fmla="*/ 231699 w 337212"/>
                  <a:gd name="connsiteY45" fmla="*/ 82550 h 309563"/>
                  <a:gd name="connsiteX46" fmla="*/ 177724 w 337212"/>
                  <a:gd name="connsiteY46" fmla="*/ 77788 h 309563"/>
                  <a:gd name="connsiteX47" fmla="*/ 214510 w 337212"/>
                  <a:gd name="connsiteY47" fmla="*/ 77788 h 309563"/>
                  <a:gd name="connsiteX48" fmla="*/ 225021 w 337212"/>
                  <a:gd name="connsiteY48" fmla="*/ 85643 h 309563"/>
                  <a:gd name="connsiteX49" fmla="*/ 252610 w 337212"/>
                  <a:gd name="connsiteY49" fmla="*/ 162884 h 309563"/>
                  <a:gd name="connsiteX50" fmla="*/ 246041 w 337212"/>
                  <a:gd name="connsiteY50" fmla="*/ 175976 h 309563"/>
                  <a:gd name="connsiteX51" fmla="*/ 231590 w 337212"/>
                  <a:gd name="connsiteY51" fmla="*/ 169430 h 309563"/>
                  <a:gd name="connsiteX52" fmla="*/ 223707 w 337212"/>
                  <a:gd name="connsiteY52" fmla="*/ 145865 h 309563"/>
                  <a:gd name="connsiteX53" fmla="*/ 223707 w 337212"/>
                  <a:gd name="connsiteY53" fmla="*/ 266309 h 309563"/>
                  <a:gd name="connsiteX54" fmla="*/ 210569 w 337212"/>
                  <a:gd name="connsiteY54" fmla="*/ 279401 h 309563"/>
                  <a:gd name="connsiteX55" fmla="*/ 198745 w 337212"/>
                  <a:gd name="connsiteY55" fmla="*/ 266309 h 309563"/>
                  <a:gd name="connsiteX56" fmla="*/ 198745 w 337212"/>
                  <a:gd name="connsiteY56" fmla="*/ 189068 h 309563"/>
                  <a:gd name="connsiteX57" fmla="*/ 197759 w 337212"/>
                  <a:gd name="connsiteY57" fmla="*/ 189068 h 309563"/>
                  <a:gd name="connsiteX58" fmla="*/ 194803 w 337212"/>
                  <a:gd name="connsiteY58" fmla="*/ 189068 h 309563"/>
                  <a:gd name="connsiteX59" fmla="*/ 206628 w 337212"/>
                  <a:gd name="connsiteY59" fmla="*/ 178595 h 309563"/>
                  <a:gd name="connsiteX60" fmla="*/ 206628 w 337212"/>
                  <a:gd name="connsiteY60" fmla="*/ 162884 h 309563"/>
                  <a:gd name="connsiteX61" fmla="*/ 177724 w 337212"/>
                  <a:gd name="connsiteY61" fmla="*/ 79097 h 309563"/>
                  <a:gd name="connsiteX62" fmla="*/ 177724 w 337212"/>
                  <a:gd name="connsiteY62" fmla="*/ 77788 h 309563"/>
                  <a:gd name="connsiteX63" fmla="*/ 120574 w 337212"/>
                  <a:gd name="connsiteY63" fmla="*/ 73025 h 309563"/>
                  <a:gd name="connsiteX64" fmla="*/ 157008 w 337212"/>
                  <a:gd name="connsiteY64" fmla="*/ 73025 h 309563"/>
                  <a:gd name="connsiteX65" fmla="*/ 168720 w 337212"/>
                  <a:gd name="connsiteY65" fmla="*/ 80953 h 309563"/>
                  <a:gd name="connsiteX66" fmla="*/ 197347 w 337212"/>
                  <a:gd name="connsiteY66" fmla="*/ 166840 h 309563"/>
                  <a:gd name="connsiteX67" fmla="*/ 190840 w 337212"/>
                  <a:gd name="connsiteY67" fmla="*/ 181375 h 309563"/>
                  <a:gd name="connsiteX68" fmla="*/ 176527 w 337212"/>
                  <a:gd name="connsiteY68" fmla="*/ 173447 h 309563"/>
                  <a:gd name="connsiteX69" fmla="*/ 167418 w 337212"/>
                  <a:gd name="connsiteY69" fmla="*/ 148341 h 309563"/>
                  <a:gd name="connsiteX70" fmla="*/ 167418 w 337212"/>
                  <a:gd name="connsiteY70" fmla="*/ 279153 h 309563"/>
                  <a:gd name="connsiteX71" fmla="*/ 153105 w 337212"/>
                  <a:gd name="connsiteY71" fmla="*/ 293688 h 309563"/>
                  <a:gd name="connsiteX72" fmla="*/ 140093 w 337212"/>
                  <a:gd name="connsiteY72" fmla="*/ 279153 h 309563"/>
                  <a:gd name="connsiteX73" fmla="*/ 140093 w 337212"/>
                  <a:gd name="connsiteY73" fmla="*/ 195909 h 309563"/>
                  <a:gd name="connsiteX74" fmla="*/ 133586 w 337212"/>
                  <a:gd name="connsiteY74" fmla="*/ 195909 h 309563"/>
                  <a:gd name="connsiteX75" fmla="*/ 138791 w 337212"/>
                  <a:gd name="connsiteY75" fmla="*/ 194588 h 309563"/>
                  <a:gd name="connsiteX76" fmla="*/ 151804 w 337212"/>
                  <a:gd name="connsiteY76" fmla="*/ 166840 h 309563"/>
                  <a:gd name="connsiteX77" fmla="*/ 120574 w 337212"/>
                  <a:gd name="connsiteY77" fmla="*/ 73025 h 309563"/>
                  <a:gd name="connsiteX78" fmla="*/ 46220 w 337212"/>
                  <a:gd name="connsiteY78" fmla="*/ 66675 h 309563"/>
                  <a:gd name="connsiteX79" fmla="*/ 72821 w 337212"/>
                  <a:gd name="connsiteY79" fmla="*/ 66675 h 309563"/>
                  <a:gd name="connsiteX80" fmla="*/ 98092 w 337212"/>
                  <a:gd name="connsiteY80" fmla="*/ 66675 h 309563"/>
                  <a:gd name="connsiteX81" fmla="*/ 111393 w 337212"/>
                  <a:gd name="connsiteY81" fmla="*/ 74595 h 309563"/>
                  <a:gd name="connsiteX82" fmla="*/ 143315 w 337212"/>
                  <a:gd name="connsiteY82" fmla="*/ 169638 h 309563"/>
                  <a:gd name="connsiteX83" fmla="*/ 135334 w 337212"/>
                  <a:gd name="connsiteY83" fmla="*/ 185479 h 309563"/>
                  <a:gd name="connsiteX84" fmla="*/ 119374 w 337212"/>
                  <a:gd name="connsiteY84" fmla="*/ 177559 h 309563"/>
                  <a:gd name="connsiteX85" fmla="*/ 108733 w 337212"/>
                  <a:gd name="connsiteY85" fmla="*/ 148518 h 309563"/>
                  <a:gd name="connsiteX86" fmla="*/ 108733 w 337212"/>
                  <a:gd name="connsiteY86" fmla="*/ 295043 h 309563"/>
                  <a:gd name="connsiteX87" fmla="*/ 94102 w 337212"/>
                  <a:gd name="connsiteY87" fmla="*/ 309563 h 309563"/>
                  <a:gd name="connsiteX88" fmla="*/ 78141 w 337212"/>
                  <a:gd name="connsiteY88" fmla="*/ 295043 h 309563"/>
                  <a:gd name="connsiteX89" fmla="*/ 78141 w 337212"/>
                  <a:gd name="connsiteY89" fmla="*/ 202640 h 309563"/>
                  <a:gd name="connsiteX90" fmla="*/ 66171 w 337212"/>
                  <a:gd name="connsiteY90" fmla="*/ 202640 h 309563"/>
                  <a:gd name="connsiteX91" fmla="*/ 66171 w 337212"/>
                  <a:gd name="connsiteY91" fmla="*/ 295043 h 309563"/>
                  <a:gd name="connsiteX92" fmla="*/ 50210 w 337212"/>
                  <a:gd name="connsiteY92" fmla="*/ 309563 h 309563"/>
                  <a:gd name="connsiteX93" fmla="*/ 35579 w 337212"/>
                  <a:gd name="connsiteY93" fmla="*/ 295043 h 309563"/>
                  <a:gd name="connsiteX94" fmla="*/ 35579 w 337212"/>
                  <a:gd name="connsiteY94" fmla="*/ 148518 h 309563"/>
                  <a:gd name="connsiteX95" fmla="*/ 24938 w 337212"/>
                  <a:gd name="connsiteY95" fmla="*/ 177559 h 309563"/>
                  <a:gd name="connsiteX96" fmla="*/ 8978 w 337212"/>
                  <a:gd name="connsiteY96" fmla="*/ 185479 h 309563"/>
                  <a:gd name="connsiteX97" fmla="*/ 997 w 337212"/>
                  <a:gd name="connsiteY97" fmla="*/ 169638 h 309563"/>
                  <a:gd name="connsiteX98" fmla="*/ 32919 w 337212"/>
                  <a:gd name="connsiteY98" fmla="*/ 74595 h 309563"/>
                  <a:gd name="connsiteX99" fmla="*/ 46220 w 337212"/>
                  <a:gd name="connsiteY99" fmla="*/ 66675 h 309563"/>
                  <a:gd name="connsiteX100" fmla="*/ 289643 w 337212"/>
                  <a:gd name="connsiteY100" fmla="*/ 49213 h 309563"/>
                  <a:gd name="connsiteX101" fmla="*/ 309487 w 337212"/>
                  <a:gd name="connsiteY101" fmla="*/ 68263 h 309563"/>
                  <a:gd name="connsiteX102" fmla="*/ 289643 w 337212"/>
                  <a:gd name="connsiteY102" fmla="*/ 87313 h 309563"/>
                  <a:gd name="connsiteX103" fmla="*/ 269799 w 337212"/>
                  <a:gd name="connsiteY103" fmla="*/ 68263 h 309563"/>
                  <a:gd name="connsiteX104" fmla="*/ 271122 w 337212"/>
                  <a:gd name="connsiteY104" fmla="*/ 68263 h 309563"/>
                  <a:gd name="connsiteX105" fmla="*/ 272445 w 337212"/>
                  <a:gd name="connsiteY105" fmla="*/ 59373 h 309563"/>
                  <a:gd name="connsiteX106" fmla="*/ 289643 w 337212"/>
                  <a:gd name="connsiteY106" fmla="*/ 49213 h 309563"/>
                  <a:gd name="connsiteX107" fmla="*/ 244544 w 337212"/>
                  <a:gd name="connsiteY107" fmla="*/ 33338 h 309563"/>
                  <a:gd name="connsiteX108" fmla="*/ 266625 w 337212"/>
                  <a:gd name="connsiteY108" fmla="*/ 55699 h 309563"/>
                  <a:gd name="connsiteX109" fmla="*/ 244544 w 337212"/>
                  <a:gd name="connsiteY109" fmla="*/ 79376 h 309563"/>
                  <a:gd name="connsiteX110" fmla="*/ 223762 w 337212"/>
                  <a:gd name="connsiteY110" fmla="*/ 63592 h 309563"/>
                  <a:gd name="connsiteX111" fmla="*/ 226360 w 337212"/>
                  <a:gd name="connsiteY111" fmla="*/ 49123 h 309563"/>
                  <a:gd name="connsiteX112" fmla="*/ 226360 w 337212"/>
                  <a:gd name="connsiteY112" fmla="*/ 43861 h 309563"/>
                  <a:gd name="connsiteX113" fmla="*/ 244544 w 337212"/>
                  <a:gd name="connsiteY113" fmla="*/ 33338 h 309563"/>
                  <a:gd name="connsiteX114" fmla="*/ 192806 w 337212"/>
                  <a:gd name="connsiteY114" fmla="*/ 23813 h 309563"/>
                  <a:gd name="connsiteX115" fmla="*/ 217412 w 337212"/>
                  <a:gd name="connsiteY115" fmla="*/ 48420 h 309563"/>
                  <a:gd name="connsiteX116" fmla="*/ 192806 w 337212"/>
                  <a:gd name="connsiteY116" fmla="*/ 73026 h 309563"/>
                  <a:gd name="connsiteX117" fmla="*/ 168199 w 337212"/>
                  <a:gd name="connsiteY117" fmla="*/ 51010 h 309563"/>
                  <a:gd name="connsiteX118" fmla="*/ 170789 w 337212"/>
                  <a:gd name="connsiteY118" fmla="*/ 39354 h 309563"/>
                  <a:gd name="connsiteX119" fmla="*/ 170789 w 337212"/>
                  <a:gd name="connsiteY119" fmla="*/ 38059 h 309563"/>
                  <a:gd name="connsiteX120" fmla="*/ 192806 w 337212"/>
                  <a:gd name="connsiteY120" fmla="*/ 23813 h 309563"/>
                  <a:gd name="connsiteX121" fmla="*/ 133275 w 337212"/>
                  <a:gd name="connsiteY121" fmla="*/ 12700 h 309563"/>
                  <a:gd name="connsiteX122" fmla="*/ 160262 w 337212"/>
                  <a:gd name="connsiteY122" fmla="*/ 39029 h 309563"/>
                  <a:gd name="connsiteX123" fmla="*/ 133275 w 337212"/>
                  <a:gd name="connsiteY123" fmla="*/ 66675 h 309563"/>
                  <a:gd name="connsiteX124" fmla="*/ 106287 w 337212"/>
                  <a:gd name="connsiteY124" fmla="*/ 48245 h 309563"/>
                  <a:gd name="connsiteX125" fmla="*/ 111685 w 337212"/>
                  <a:gd name="connsiteY125" fmla="*/ 29814 h 309563"/>
                  <a:gd name="connsiteX126" fmla="*/ 110335 w 337212"/>
                  <a:gd name="connsiteY126" fmla="*/ 23232 h 309563"/>
                  <a:gd name="connsiteX127" fmla="*/ 133275 w 337212"/>
                  <a:gd name="connsiteY127" fmla="*/ 12700 h 309563"/>
                  <a:gd name="connsiteX128" fmla="*/ 72809 w 337212"/>
                  <a:gd name="connsiteY128" fmla="*/ 0 h 309563"/>
                  <a:gd name="connsiteX129" fmla="*/ 101525 w 337212"/>
                  <a:gd name="connsiteY129" fmla="*/ 30163 h 309563"/>
                  <a:gd name="connsiteX130" fmla="*/ 72809 w 337212"/>
                  <a:gd name="connsiteY130" fmla="*/ 60325 h 309563"/>
                  <a:gd name="connsiteX131" fmla="*/ 42787 w 337212"/>
                  <a:gd name="connsiteY131" fmla="*/ 30163 h 309563"/>
                  <a:gd name="connsiteX132" fmla="*/ 72809 w 337212"/>
                  <a:gd name="connsiteY132" fmla="*/ 0 h 3095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337212" h="309563">
                    <a:moveTo>
                      <a:pt x="117399" y="192088"/>
                    </a:moveTo>
                    <a:cubicBezTo>
                      <a:pt x="121632" y="194720"/>
                      <a:pt x="125866" y="196036"/>
                      <a:pt x="130099" y="196036"/>
                    </a:cubicBezTo>
                    <a:cubicBezTo>
                      <a:pt x="130099" y="196036"/>
                      <a:pt x="130099" y="196036"/>
                      <a:pt x="130099" y="278941"/>
                    </a:cubicBezTo>
                    <a:cubicBezTo>
                      <a:pt x="130099" y="285521"/>
                      <a:pt x="124455" y="290785"/>
                      <a:pt x="117399" y="292101"/>
                    </a:cubicBezTo>
                    <a:close/>
                    <a:moveTo>
                      <a:pt x="176137" y="187325"/>
                    </a:moveTo>
                    <a:cubicBezTo>
                      <a:pt x="179841" y="189956"/>
                      <a:pt x="183546" y="191271"/>
                      <a:pt x="187250" y="191271"/>
                    </a:cubicBezTo>
                    <a:cubicBezTo>
                      <a:pt x="187250" y="191271"/>
                      <a:pt x="187250" y="191271"/>
                      <a:pt x="187250" y="267562"/>
                    </a:cubicBezTo>
                    <a:cubicBezTo>
                      <a:pt x="187250" y="274139"/>
                      <a:pt x="182311" y="279400"/>
                      <a:pt x="176137" y="279400"/>
                    </a:cubicBezTo>
                    <a:cubicBezTo>
                      <a:pt x="176137" y="279400"/>
                      <a:pt x="176137" y="279400"/>
                      <a:pt x="176137" y="187325"/>
                    </a:cubicBezTo>
                    <a:close/>
                    <a:moveTo>
                      <a:pt x="231699" y="180975"/>
                    </a:moveTo>
                    <a:cubicBezTo>
                      <a:pt x="233967" y="183646"/>
                      <a:pt x="236235" y="183646"/>
                      <a:pt x="239637" y="184982"/>
                    </a:cubicBezTo>
                    <a:cubicBezTo>
                      <a:pt x="239637" y="184982"/>
                      <a:pt x="239637" y="184982"/>
                      <a:pt x="239637" y="254429"/>
                    </a:cubicBezTo>
                    <a:cubicBezTo>
                      <a:pt x="239637" y="259771"/>
                      <a:pt x="236235" y="263778"/>
                      <a:pt x="231699" y="265113"/>
                    </a:cubicBezTo>
                    <a:close/>
                    <a:moveTo>
                      <a:pt x="277737" y="177800"/>
                    </a:moveTo>
                    <a:cubicBezTo>
                      <a:pt x="280458" y="179099"/>
                      <a:pt x="283180" y="180398"/>
                      <a:pt x="287262" y="180398"/>
                    </a:cubicBezTo>
                    <a:cubicBezTo>
                      <a:pt x="287262" y="180398"/>
                      <a:pt x="287262" y="180398"/>
                      <a:pt x="287262" y="238847"/>
                    </a:cubicBezTo>
                    <a:cubicBezTo>
                      <a:pt x="287262" y="244043"/>
                      <a:pt x="283180" y="247939"/>
                      <a:pt x="277737" y="249238"/>
                    </a:cubicBezTo>
                    <a:close/>
                    <a:moveTo>
                      <a:pt x="280912" y="92075"/>
                    </a:moveTo>
                    <a:cubicBezTo>
                      <a:pt x="282241" y="92075"/>
                      <a:pt x="306164" y="92075"/>
                      <a:pt x="307493" y="92075"/>
                    </a:cubicBezTo>
                    <a:cubicBezTo>
                      <a:pt x="311481" y="92075"/>
                      <a:pt x="314139" y="94694"/>
                      <a:pt x="315468" y="97314"/>
                    </a:cubicBezTo>
                    <a:cubicBezTo>
                      <a:pt x="315468" y="97314"/>
                      <a:pt x="315468" y="97314"/>
                      <a:pt x="336733" y="158869"/>
                    </a:cubicBezTo>
                    <a:cubicBezTo>
                      <a:pt x="338062" y="162798"/>
                      <a:pt x="336733" y="168037"/>
                      <a:pt x="331417" y="169347"/>
                    </a:cubicBezTo>
                    <a:cubicBezTo>
                      <a:pt x="327430" y="170657"/>
                      <a:pt x="322113" y="168037"/>
                      <a:pt x="320784" y="164108"/>
                    </a:cubicBezTo>
                    <a:cubicBezTo>
                      <a:pt x="320784" y="164108"/>
                      <a:pt x="320784" y="164108"/>
                      <a:pt x="314139" y="145772"/>
                    </a:cubicBezTo>
                    <a:cubicBezTo>
                      <a:pt x="314139" y="145772"/>
                      <a:pt x="314139" y="145772"/>
                      <a:pt x="314139" y="238761"/>
                    </a:cubicBezTo>
                    <a:cubicBezTo>
                      <a:pt x="314139" y="243999"/>
                      <a:pt x="310152" y="249238"/>
                      <a:pt x="304835" y="249238"/>
                    </a:cubicBezTo>
                    <a:cubicBezTo>
                      <a:pt x="299519" y="249238"/>
                      <a:pt x="294203" y="243999"/>
                      <a:pt x="294203" y="238761"/>
                    </a:cubicBezTo>
                    <a:cubicBezTo>
                      <a:pt x="294203" y="238761"/>
                      <a:pt x="294203" y="238761"/>
                      <a:pt x="294203" y="179824"/>
                    </a:cubicBezTo>
                    <a:cubicBezTo>
                      <a:pt x="294203" y="179824"/>
                      <a:pt x="294203" y="179824"/>
                      <a:pt x="288886" y="179824"/>
                    </a:cubicBezTo>
                    <a:cubicBezTo>
                      <a:pt x="291545" y="179824"/>
                      <a:pt x="292874" y="179824"/>
                      <a:pt x="294203" y="178515"/>
                    </a:cubicBezTo>
                    <a:cubicBezTo>
                      <a:pt x="302177" y="175895"/>
                      <a:pt x="307493" y="166727"/>
                      <a:pt x="304835" y="157560"/>
                    </a:cubicBezTo>
                    <a:cubicBezTo>
                      <a:pt x="304835" y="157560"/>
                      <a:pt x="304835" y="157560"/>
                      <a:pt x="280912" y="92075"/>
                    </a:cubicBezTo>
                    <a:close/>
                    <a:moveTo>
                      <a:pt x="231699" y="82550"/>
                    </a:moveTo>
                    <a:cubicBezTo>
                      <a:pt x="235715" y="82550"/>
                      <a:pt x="239730" y="82550"/>
                      <a:pt x="243745" y="82550"/>
                    </a:cubicBezTo>
                    <a:cubicBezTo>
                      <a:pt x="253115" y="82550"/>
                      <a:pt x="262484" y="82550"/>
                      <a:pt x="262484" y="82550"/>
                    </a:cubicBezTo>
                    <a:cubicBezTo>
                      <a:pt x="267838" y="82550"/>
                      <a:pt x="271854" y="85177"/>
                      <a:pt x="273192" y="89117"/>
                    </a:cubicBezTo>
                    <a:cubicBezTo>
                      <a:pt x="273192" y="89117"/>
                      <a:pt x="273192" y="89117"/>
                      <a:pt x="297285" y="160041"/>
                    </a:cubicBezTo>
                    <a:cubicBezTo>
                      <a:pt x="299962" y="165294"/>
                      <a:pt x="297285" y="170548"/>
                      <a:pt x="291931" y="171861"/>
                    </a:cubicBezTo>
                    <a:cubicBezTo>
                      <a:pt x="286577" y="174488"/>
                      <a:pt x="281223" y="170548"/>
                      <a:pt x="279885" y="166608"/>
                    </a:cubicBezTo>
                    <a:cubicBezTo>
                      <a:pt x="279885" y="166608"/>
                      <a:pt x="279885" y="166608"/>
                      <a:pt x="271854" y="144280"/>
                    </a:cubicBezTo>
                    <a:cubicBezTo>
                      <a:pt x="271854" y="144280"/>
                      <a:pt x="271854" y="144280"/>
                      <a:pt x="271854" y="253292"/>
                    </a:cubicBezTo>
                    <a:cubicBezTo>
                      <a:pt x="271854" y="259859"/>
                      <a:pt x="266500" y="265113"/>
                      <a:pt x="259807" y="265113"/>
                    </a:cubicBezTo>
                    <a:cubicBezTo>
                      <a:pt x="253115" y="265113"/>
                      <a:pt x="247761" y="259859"/>
                      <a:pt x="247761" y="253292"/>
                    </a:cubicBezTo>
                    <a:cubicBezTo>
                      <a:pt x="247761" y="253292"/>
                      <a:pt x="247761" y="253292"/>
                      <a:pt x="247761" y="183682"/>
                    </a:cubicBezTo>
                    <a:cubicBezTo>
                      <a:pt x="257130" y="179742"/>
                      <a:pt x="262484" y="169235"/>
                      <a:pt x="258469" y="160041"/>
                    </a:cubicBezTo>
                    <a:cubicBezTo>
                      <a:pt x="258469" y="160041"/>
                      <a:pt x="258469" y="160041"/>
                      <a:pt x="231699" y="82550"/>
                    </a:cubicBezTo>
                    <a:close/>
                    <a:moveTo>
                      <a:pt x="177724" y="77788"/>
                    </a:moveTo>
                    <a:cubicBezTo>
                      <a:pt x="177724" y="77788"/>
                      <a:pt x="213196" y="77788"/>
                      <a:pt x="214510" y="77788"/>
                    </a:cubicBezTo>
                    <a:cubicBezTo>
                      <a:pt x="219765" y="77788"/>
                      <a:pt x="223707" y="80406"/>
                      <a:pt x="225021" y="85643"/>
                    </a:cubicBezTo>
                    <a:cubicBezTo>
                      <a:pt x="225021" y="85643"/>
                      <a:pt x="225021" y="85643"/>
                      <a:pt x="252610" y="162884"/>
                    </a:cubicBezTo>
                    <a:cubicBezTo>
                      <a:pt x="253924" y="168121"/>
                      <a:pt x="251296" y="174667"/>
                      <a:pt x="246041" y="175976"/>
                    </a:cubicBezTo>
                    <a:cubicBezTo>
                      <a:pt x="239472" y="178595"/>
                      <a:pt x="234217" y="175976"/>
                      <a:pt x="231590" y="169430"/>
                    </a:cubicBezTo>
                    <a:cubicBezTo>
                      <a:pt x="231590" y="169430"/>
                      <a:pt x="231590" y="169430"/>
                      <a:pt x="223707" y="145865"/>
                    </a:cubicBezTo>
                    <a:cubicBezTo>
                      <a:pt x="223707" y="145865"/>
                      <a:pt x="223707" y="145865"/>
                      <a:pt x="223707" y="266309"/>
                    </a:cubicBezTo>
                    <a:cubicBezTo>
                      <a:pt x="223707" y="272855"/>
                      <a:pt x="218452" y="279401"/>
                      <a:pt x="210569" y="279401"/>
                    </a:cubicBezTo>
                    <a:cubicBezTo>
                      <a:pt x="204000" y="279401"/>
                      <a:pt x="198745" y="272855"/>
                      <a:pt x="198745" y="266309"/>
                    </a:cubicBezTo>
                    <a:cubicBezTo>
                      <a:pt x="198745" y="266309"/>
                      <a:pt x="198745" y="266309"/>
                      <a:pt x="198745" y="189068"/>
                    </a:cubicBezTo>
                    <a:cubicBezTo>
                      <a:pt x="198745" y="189068"/>
                      <a:pt x="198745" y="189068"/>
                      <a:pt x="197759" y="189068"/>
                    </a:cubicBezTo>
                    <a:lnTo>
                      <a:pt x="194803" y="189068"/>
                    </a:lnTo>
                    <a:cubicBezTo>
                      <a:pt x="200059" y="187759"/>
                      <a:pt x="204000" y="183831"/>
                      <a:pt x="206628" y="178595"/>
                    </a:cubicBezTo>
                    <a:cubicBezTo>
                      <a:pt x="209255" y="173358"/>
                      <a:pt x="209255" y="168121"/>
                      <a:pt x="206628" y="162884"/>
                    </a:cubicBezTo>
                    <a:cubicBezTo>
                      <a:pt x="206628" y="162884"/>
                      <a:pt x="206628" y="162884"/>
                      <a:pt x="177724" y="79097"/>
                    </a:cubicBezTo>
                    <a:cubicBezTo>
                      <a:pt x="177724" y="79097"/>
                      <a:pt x="177724" y="77788"/>
                      <a:pt x="177724" y="77788"/>
                    </a:cubicBezTo>
                    <a:close/>
                    <a:moveTo>
                      <a:pt x="120574" y="73025"/>
                    </a:moveTo>
                    <a:cubicBezTo>
                      <a:pt x="120574" y="73025"/>
                      <a:pt x="157008" y="73025"/>
                      <a:pt x="157008" y="73025"/>
                    </a:cubicBezTo>
                    <a:cubicBezTo>
                      <a:pt x="162213" y="73025"/>
                      <a:pt x="167418" y="75668"/>
                      <a:pt x="168720" y="80953"/>
                    </a:cubicBezTo>
                    <a:cubicBezTo>
                      <a:pt x="168720" y="80953"/>
                      <a:pt x="168720" y="80953"/>
                      <a:pt x="197347" y="166840"/>
                    </a:cubicBezTo>
                    <a:cubicBezTo>
                      <a:pt x="199949" y="172125"/>
                      <a:pt x="197347" y="178732"/>
                      <a:pt x="190840" y="181375"/>
                    </a:cubicBezTo>
                    <a:cubicBezTo>
                      <a:pt x="184334" y="184017"/>
                      <a:pt x="177828" y="180053"/>
                      <a:pt x="176527" y="173447"/>
                    </a:cubicBezTo>
                    <a:lnTo>
                      <a:pt x="167418" y="148341"/>
                    </a:lnTo>
                    <a:cubicBezTo>
                      <a:pt x="167418" y="148341"/>
                      <a:pt x="167418" y="148341"/>
                      <a:pt x="167418" y="279153"/>
                    </a:cubicBezTo>
                    <a:cubicBezTo>
                      <a:pt x="167418" y="287081"/>
                      <a:pt x="160912" y="293688"/>
                      <a:pt x="153105" y="293688"/>
                    </a:cubicBezTo>
                    <a:cubicBezTo>
                      <a:pt x="145297" y="293688"/>
                      <a:pt x="140093" y="287081"/>
                      <a:pt x="140093" y="279153"/>
                    </a:cubicBezTo>
                    <a:cubicBezTo>
                      <a:pt x="140093" y="279153"/>
                      <a:pt x="140093" y="279153"/>
                      <a:pt x="140093" y="195909"/>
                    </a:cubicBezTo>
                    <a:cubicBezTo>
                      <a:pt x="140093" y="195909"/>
                      <a:pt x="140093" y="195909"/>
                      <a:pt x="133586" y="195909"/>
                    </a:cubicBezTo>
                    <a:cubicBezTo>
                      <a:pt x="134888" y="195909"/>
                      <a:pt x="136189" y="195909"/>
                      <a:pt x="138791" y="194588"/>
                    </a:cubicBezTo>
                    <a:cubicBezTo>
                      <a:pt x="150502" y="190624"/>
                      <a:pt x="155707" y="177411"/>
                      <a:pt x="151804" y="166840"/>
                    </a:cubicBezTo>
                    <a:cubicBezTo>
                      <a:pt x="151804" y="166840"/>
                      <a:pt x="151804" y="166840"/>
                      <a:pt x="120574" y="73025"/>
                    </a:cubicBezTo>
                    <a:close/>
                    <a:moveTo>
                      <a:pt x="46220" y="66675"/>
                    </a:moveTo>
                    <a:cubicBezTo>
                      <a:pt x="47550" y="66675"/>
                      <a:pt x="59520" y="66675"/>
                      <a:pt x="72821" y="66675"/>
                    </a:cubicBezTo>
                    <a:cubicBezTo>
                      <a:pt x="84792" y="66675"/>
                      <a:pt x="96762" y="66675"/>
                      <a:pt x="98092" y="66675"/>
                    </a:cubicBezTo>
                    <a:cubicBezTo>
                      <a:pt x="103413" y="66675"/>
                      <a:pt x="108733" y="69315"/>
                      <a:pt x="111393" y="74595"/>
                    </a:cubicBezTo>
                    <a:cubicBezTo>
                      <a:pt x="111393" y="74595"/>
                      <a:pt x="111393" y="74595"/>
                      <a:pt x="143315" y="169638"/>
                    </a:cubicBezTo>
                    <a:cubicBezTo>
                      <a:pt x="145975" y="176239"/>
                      <a:pt x="143315" y="184159"/>
                      <a:pt x="135334" y="185479"/>
                    </a:cubicBezTo>
                    <a:cubicBezTo>
                      <a:pt x="128684" y="188119"/>
                      <a:pt x="122034" y="184159"/>
                      <a:pt x="119374" y="177559"/>
                    </a:cubicBezTo>
                    <a:cubicBezTo>
                      <a:pt x="119374" y="177559"/>
                      <a:pt x="119374" y="177559"/>
                      <a:pt x="108733" y="148518"/>
                    </a:cubicBezTo>
                    <a:cubicBezTo>
                      <a:pt x="108733" y="148518"/>
                      <a:pt x="108733" y="148518"/>
                      <a:pt x="108733" y="295043"/>
                    </a:cubicBezTo>
                    <a:cubicBezTo>
                      <a:pt x="108733" y="302963"/>
                      <a:pt x="102083" y="309563"/>
                      <a:pt x="94102" y="309563"/>
                    </a:cubicBezTo>
                    <a:cubicBezTo>
                      <a:pt x="84792" y="309563"/>
                      <a:pt x="78141" y="302963"/>
                      <a:pt x="78141" y="295043"/>
                    </a:cubicBezTo>
                    <a:cubicBezTo>
                      <a:pt x="78141" y="295043"/>
                      <a:pt x="78141" y="295043"/>
                      <a:pt x="78141" y="202640"/>
                    </a:cubicBezTo>
                    <a:cubicBezTo>
                      <a:pt x="78141" y="202640"/>
                      <a:pt x="78141" y="202640"/>
                      <a:pt x="66171" y="202640"/>
                    </a:cubicBezTo>
                    <a:cubicBezTo>
                      <a:pt x="66171" y="202640"/>
                      <a:pt x="66171" y="202640"/>
                      <a:pt x="66171" y="295043"/>
                    </a:cubicBezTo>
                    <a:cubicBezTo>
                      <a:pt x="66171" y="302963"/>
                      <a:pt x="59520" y="309563"/>
                      <a:pt x="50210" y="309563"/>
                    </a:cubicBezTo>
                    <a:cubicBezTo>
                      <a:pt x="42229" y="309563"/>
                      <a:pt x="35579" y="302963"/>
                      <a:pt x="35579" y="295043"/>
                    </a:cubicBezTo>
                    <a:cubicBezTo>
                      <a:pt x="35579" y="295043"/>
                      <a:pt x="35579" y="295043"/>
                      <a:pt x="35579" y="148518"/>
                    </a:cubicBezTo>
                    <a:cubicBezTo>
                      <a:pt x="35579" y="148518"/>
                      <a:pt x="35579" y="148518"/>
                      <a:pt x="24938" y="177559"/>
                    </a:cubicBezTo>
                    <a:cubicBezTo>
                      <a:pt x="22278" y="184159"/>
                      <a:pt x="15628" y="188119"/>
                      <a:pt x="8978" y="185479"/>
                    </a:cubicBezTo>
                    <a:cubicBezTo>
                      <a:pt x="997" y="184159"/>
                      <a:pt x="-1663" y="176239"/>
                      <a:pt x="997" y="169638"/>
                    </a:cubicBezTo>
                    <a:cubicBezTo>
                      <a:pt x="997" y="169638"/>
                      <a:pt x="997" y="169638"/>
                      <a:pt x="32919" y="74595"/>
                    </a:cubicBezTo>
                    <a:cubicBezTo>
                      <a:pt x="35579" y="69315"/>
                      <a:pt x="40899" y="66675"/>
                      <a:pt x="46220" y="66675"/>
                    </a:cubicBezTo>
                    <a:close/>
                    <a:moveTo>
                      <a:pt x="289643" y="49213"/>
                    </a:moveTo>
                    <a:cubicBezTo>
                      <a:pt x="301549" y="49213"/>
                      <a:pt x="309487" y="58103"/>
                      <a:pt x="309487" y="68263"/>
                    </a:cubicBezTo>
                    <a:cubicBezTo>
                      <a:pt x="309487" y="79693"/>
                      <a:pt x="300227" y="87313"/>
                      <a:pt x="289643" y="87313"/>
                    </a:cubicBezTo>
                    <a:cubicBezTo>
                      <a:pt x="280383" y="87313"/>
                      <a:pt x="269799" y="79693"/>
                      <a:pt x="269799" y="68263"/>
                    </a:cubicBezTo>
                    <a:cubicBezTo>
                      <a:pt x="269799" y="68263"/>
                      <a:pt x="271122" y="68263"/>
                      <a:pt x="271122" y="68263"/>
                    </a:cubicBezTo>
                    <a:cubicBezTo>
                      <a:pt x="271122" y="65723"/>
                      <a:pt x="272445" y="63183"/>
                      <a:pt x="272445" y="59373"/>
                    </a:cubicBezTo>
                    <a:cubicBezTo>
                      <a:pt x="276414" y="54293"/>
                      <a:pt x="283028" y="49213"/>
                      <a:pt x="289643" y="49213"/>
                    </a:cubicBezTo>
                    <a:close/>
                    <a:moveTo>
                      <a:pt x="244544" y="33338"/>
                    </a:moveTo>
                    <a:cubicBezTo>
                      <a:pt x="257533" y="33338"/>
                      <a:pt x="266625" y="43861"/>
                      <a:pt x="266625" y="55699"/>
                    </a:cubicBezTo>
                    <a:cubicBezTo>
                      <a:pt x="266625" y="68853"/>
                      <a:pt x="256234" y="79376"/>
                      <a:pt x="244544" y="79376"/>
                    </a:cubicBezTo>
                    <a:cubicBezTo>
                      <a:pt x="235452" y="79376"/>
                      <a:pt x="226360" y="72799"/>
                      <a:pt x="223762" y="63592"/>
                    </a:cubicBezTo>
                    <a:cubicBezTo>
                      <a:pt x="225061" y="59645"/>
                      <a:pt x="226360" y="54384"/>
                      <a:pt x="226360" y="49123"/>
                    </a:cubicBezTo>
                    <a:cubicBezTo>
                      <a:pt x="226360" y="47807"/>
                      <a:pt x="226360" y="46492"/>
                      <a:pt x="226360" y="43861"/>
                    </a:cubicBezTo>
                    <a:cubicBezTo>
                      <a:pt x="230256" y="37284"/>
                      <a:pt x="236751" y="33338"/>
                      <a:pt x="244544" y="33338"/>
                    </a:cubicBezTo>
                    <a:close/>
                    <a:moveTo>
                      <a:pt x="192806" y="23813"/>
                    </a:moveTo>
                    <a:cubicBezTo>
                      <a:pt x="205756" y="23813"/>
                      <a:pt x="217412" y="35469"/>
                      <a:pt x="217412" y="48420"/>
                    </a:cubicBezTo>
                    <a:cubicBezTo>
                      <a:pt x="217412" y="62665"/>
                      <a:pt x="205756" y="73026"/>
                      <a:pt x="192806" y="73026"/>
                    </a:cubicBezTo>
                    <a:cubicBezTo>
                      <a:pt x="179855" y="73026"/>
                      <a:pt x="169494" y="63961"/>
                      <a:pt x="168199" y="51010"/>
                    </a:cubicBezTo>
                    <a:cubicBezTo>
                      <a:pt x="169494" y="48420"/>
                      <a:pt x="170789" y="44534"/>
                      <a:pt x="170789" y="39354"/>
                    </a:cubicBezTo>
                    <a:cubicBezTo>
                      <a:pt x="170789" y="39354"/>
                      <a:pt x="170789" y="39354"/>
                      <a:pt x="170789" y="38059"/>
                    </a:cubicBezTo>
                    <a:cubicBezTo>
                      <a:pt x="174674" y="30288"/>
                      <a:pt x="182445" y="23813"/>
                      <a:pt x="192806" y="23813"/>
                    </a:cubicBezTo>
                    <a:close/>
                    <a:moveTo>
                      <a:pt x="133275" y="12700"/>
                    </a:moveTo>
                    <a:cubicBezTo>
                      <a:pt x="148118" y="12700"/>
                      <a:pt x="160262" y="24548"/>
                      <a:pt x="160262" y="39029"/>
                    </a:cubicBezTo>
                    <a:cubicBezTo>
                      <a:pt x="160262" y="54827"/>
                      <a:pt x="148118" y="66675"/>
                      <a:pt x="133275" y="66675"/>
                    </a:cubicBezTo>
                    <a:cubicBezTo>
                      <a:pt x="121130" y="66675"/>
                      <a:pt x="110335" y="60093"/>
                      <a:pt x="106287" y="48245"/>
                    </a:cubicBezTo>
                    <a:cubicBezTo>
                      <a:pt x="108986" y="42979"/>
                      <a:pt x="111685" y="36396"/>
                      <a:pt x="111685" y="29814"/>
                    </a:cubicBezTo>
                    <a:cubicBezTo>
                      <a:pt x="111685" y="27181"/>
                      <a:pt x="110335" y="25865"/>
                      <a:pt x="110335" y="23232"/>
                    </a:cubicBezTo>
                    <a:cubicBezTo>
                      <a:pt x="115733" y="16649"/>
                      <a:pt x="123829" y="12700"/>
                      <a:pt x="133275" y="12700"/>
                    </a:cubicBezTo>
                    <a:close/>
                    <a:moveTo>
                      <a:pt x="72809" y="0"/>
                    </a:moveTo>
                    <a:cubicBezTo>
                      <a:pt x="88472" y="0"/>
                      <a:pt x="101525" y="14426"/>
                      <a:pt x="101525" y="30163"/>
                    </a:cubicBezTo>
                    <a:cubicBezTo>
                      <a:pt x="101525" y="47211"/>
                      <a:pt x="87167" y="60325"/>
                      <a:pt x="72809" y="60325"/>
                    </a:cubicBezTo>
                    <a:cubicBezTo>
                      <a:pt x="57145" y="60325"/>
                      <a:pt x="42787" y="47211"/>
                      <a:pt x="42787" y="30163"/>
                    </a:cubicBezTo>
                    <a:cubicBezTo>
                      <a:pt x="42787" y="14426"/>
                      <a:pt x="55840" y="0"/>
                      <a:pt x="72809" y="0"/>
                    </a:cubicBezTo>
                    <a:close/>
                  </a:path>
                </a:pathLst>
              </a:custGeom>
              <a:solidFill>
                <a:srgbClr val="A00A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6342310" y="3617832"/>
                <a:ext cx="2241974" cy="40126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成员角色</a:t>
                </a: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8960965" y="4502787"/>
            <a:ext cx="2473855" cy="118154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Sprint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规划会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每天企态通汇报成果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每日站会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Sprint 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评审会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Sprint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总结会议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9062300" y="2123621"/>
            <a:ext cx="2241974" cy="2238790"/>
            <a:chOff x="9076905" y="2123621"/>
            <a:chExt cx="2241974" cy="2238790"/>
          </a:xfrm>
        </p:grpSpPr>
        <p:sp>
          <p:nvSpPr>
            <p:cNvPr id="24" name="矩形: 圆角 7"/>
            <p:cNvSpPr/>
            <p:nvPr/>
          </p:nvSpPr>
          <p:spPr>
            <a:xfrm>
              <a:off x="9078498" y="2123621"/>
              <a:ext cx="2238790" cy="2238790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方正黑体简体" panose="02000000000000000000" pitchFamily="2" charset="-122"/>
                <a:ea typeface="方正黑体简体" panose="02000000000000000000" pitchFamily="2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9076905" y="2417724"/>
              <a:ext cx="2241974" cy="1601372"/>
              <a:chOff x="9076905" y="2417724"/>
              <a:chExt cx="2241974" cy="1601372"/>
            </a:xfrm>
          </p:grpSpPr>
          <p:sp>
            <p:nvSpPr>
              <p:cNvPr id="26" name="椭圆 15"/>
              <p:cNvSpPr/>
              <p:nvPr/>
            </p:nvSpPr>
            <p:spPr>
              <a:xfrm>
                <a:off x="9692956" y="2417724"/>
                <a:ext cx="1009874" cy="1040984"/>
              </a:xfrm>
              <a:custGeom>
                <a:avLst/>
                <a:gdLst>
                  <a:gd name="connsiteX0" fmla="*/ 157951 w 327026"/>
                  <a:gd name="connsiteY0" fmla="*/ 134938 h 337100"/>
                  <a:gd name="connsiteX1" fmla="*/ 327026 w 327026"/>
                  <a:gd name="connsiteY1" fmla="*/ 239958 h 337100"/>
                  <a:gd name="connsiteX2" fmla="*/ 259660 w 327026"/>
                  <a:gd name="connsiteY2" fmla="*/ 254398 h 337100"/>
                  <a:gd name="connsiteX3" fmla="*/ 295325 w 327026"/>
                  <a:gd name="connsiteY3" fmla="*/ 305595 h 337100"/>
                  <a:gd name="connsiteX4" fmla="*/ 292683 w 327026"/>
                  <a:gd name="connsiteY4" fmla="*/ 334475 h 337100"/>
                  <a:gd name="connsiteX5" fmla="*/ 263623 w 327026"/>
                  <a:gd name="connsiteY5" fmla="*/ 326599 h 337100"/>
                  <a:gd name="connsiteX6" fmla="*/ 227959 w 327026"/>
                  <a:gd name="connsiteY6" fmla="*/ 275402 h 337100"/>
                  <a:gd name="connsiteX7" fmla="*/ 192294 w 327026"/>
                  <a:gd name="connsiteY7" fmla="*/ 333162 h 337100"/>
                  <a:gd name="connsiteX8" fmla="*/ 153988 w 327026"/>
                  <a:gd name="connsiteY8" fmla="*/ 137564 h 337100"/>
                  <a:gd name="connsiteX9" fmla="*/ 157951 w 327026"/>
                  <a:gd name="connsiteY9" fmla="*/ 134938 h 337100"/>
                  <a:gd name="connsiteX10" fmla="*/ 287448 w 327026"/>
                  <a:gd name="connsiteY10" fmla="*/ 96838 h 337100"/>
                  <a:gd name="connsiteX11" fmla="*/ 270368 w 327026"/>
                  <a:gd name="connsiteY11" fmla="*/ 108528 h 337100"/>
                  <a:gd name="connsiteX12" fmla="*/ 280879 w 327026"/>
                  <a:gd name="connsiteY12" fmla="*/ 150092 h 337100"/>
                  <a:gd name="connsiteX13" fmla="*/ 301899 w 327026"/>
                  <a:gd name="connsiteY13" fmla="*/ 182563 h 337100"/>
                  <a:gd name="connsiteX14" fmla="*/ 303213 w 327026"/>
                  <a:gd name="connsiteY14" fmla="*/ 161781 h 337100"/>
                  <a:gd name="connsiteX15" fmla="*/ 287448 w 327026"/>
                  <a:gd name="connsiteY15" fmla="*/ 96838 h 337100"/>
                  <a:gd name="connsiteX16" fmla="*/ 160474 w 327026"/>
                  <a:gd name="connsiteY16" fmla="*/ 0 h 337100"/>
                  <a:gd name="connsiteX17" fmla="*/ 322263 w 327026"/>
                  <a:gd name="connsiteY17" fmla="*/ 161925 h 337100"/>
                  <a:gd name="connsiteX18" fmla="*/ 314371 w 327026"/>
                  <a:gd name="connsiteY18" fmla="*/ 211951 h 337100"/>
                  <a:gd name="connsiteX19" fmla="*/ 242026 w 327026"/>
                  <a:gd name="connsiteY19" fmla="*/ 165875 h 337100"/>
                  <a:gd name="connsiteX20" fmla="*/ 259126 w 327026"/>
                  <a:gd name="connsiteY20" fmla="*/ 139545 h 337100"/>
                  <a:gd name="connsiteX21" fmla="*/ 244657 w 327026"/>
                  <a:gd name="connsiteY21" fmla="*/ 94785 h 337100"/>
                  <a:gd name="connsiteX22" fmla="*/ 203881 w 327026"/>
                  <a:gd name="connsiteY22" fmla="*/ 63190 h 337100"/>
                  <a:gd name="connsiteX23" fmla="*/ 186781 w 327026"/>
                  <a:gd name="connsiteY23" fmla="*/ 22380 h 337100"/>
                  <a:gd name="connsiteX24" fmla="*/ 160474 w 327026"/>
                  <a:gd name="connsiteY24" fmla="*/ 19747 h 337100"/>
                  <a:gd name="connsiteX25" fmla="*/ 74975 w 327026"/>
                  <a:gd name="connsiteY25" fmla="*/ 48709 h 337100"/>
                  <a:gd name="connsiteX26" fmla="*/ 86814 w 327026"/>
                  <a:gd name="connsiteY26" fmla="*/ 86886 h 337100"/>
                  <a:gd name="connsiteX27" fmla="*/ 53930 w 327026"/>
                  <a:gd name="connsiteY27" fmla="*/ 111899 h 337100"/>
                  <a:gd name="connsiteX28" fmla="*/ 53930 w 327026"/>
                  <a:gd name="connsiteY28" fmla="*/ 140862 h 337100"/>
                  <a:gd name="connsiteX29" fmla="*/ 59191 w 327026"/>
                  <a:gd name="connsiteY29" fmla="*/ 157976 h 337100"/>
                  <a:gd name="connsiteX30" fmla="*/ 21046 w 327026"/>
                  <a:gd name="connsiteY30" fmla="*/ 181672 h 337100"/>
                  <a:gd name="connsiteX31" fmla="*/ 35515 w 327026"/>
                  <a:gd name="connsiteY31" fmla="*/ 227748 h 337100"/>
                  <a:gd name="connsiteX32" fmla="*/ 59191 w 327026"/>
                  <a:gd name="connsiteY32" fmla="*/ 190887 h 337100"/>
                  <a:gd name="connsiteX33" fmla="*/ 89444 w 327026"/>
                  <a:gd name="connsiteY33" fmla="*/ 198786 h 337100"/>
                  <a:gd name="connsiteX34" fmla="*/ 122328 w 327026"/>
                  <a:gd name="connsiteY34" fmla="*/ 215900 h 337100"/>
                  <a:gd name="connsiteX35" fmla="*/ 96021 w 327026"/>
                  <a:gd name="connsiteY35" fmla="*/ 248812 h 337100"/>
                  <a:gd name="connsiteX36" fmla="*/ 86814 w 327026"/>
                  <a:gd name="connsiteY36" fmla="*/ 283040 h 337100"/>
                  <a:gd name="connsiteX37" fmla="*/ 160474 w 327026"/>
                  <a:gd name="connsiteY37" fmla="*/ 304103 h 337100"/>
                  <a:gd name="connsiteX38" fmla="*/ 167051 w 327026"/>
                  <a:gd name="connsiteY38" fmla="*/ 302787 h 337100"/>
                  <a:gd name="connsiteX39" fmla="*/ 170997 w 327026"/>
                  <a:gd name="connsiteY39" fmla="*/ 322534 h 337100"/>
                  <a:gd name="connsiteX40" fmla="*/ 160474 w 327026"/>
                  <a:gd name="connsiteY40" fmla="*/ 323850 h 337100"/>
                  <a:gd name="connsiteX41" fmla="*/ 0 w 327026"/>
                  <a:gd name="connsiteY41" fmla="*/ 161925 h 337100"/>
                  <a:gd name="connsiteX42" fmla="*/ 160474 w 327026"/>
                  <a:gd name="connsiteY42" fmla="*/ 0 h 337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327026" h="337100">
                    <a:moveTo>
                      <a:pt x="157951" y="134938"/>
                    </a:moveTo>
                    <a:cubicBezTo>
                      <a:pt x="157951" y="134938"/>
                      <a:pt x="157951" y="134938"/>
                      <a:pt x="327026" y="239958"/>
                    </a:cubicBezTo>
                    <a:cubicBezTo>
                      <a:pt x="327026" y="239958"/>
                      <a:pt x="327026" y="239958"/>
                      <a:pt x="259660" y="254398"/>
                    </a:cubicBezTo>
                    <a:lnTo>
                      <a:pt x="295325" y="305595"/>
                    </a:lnTo>
                    <a:cubicBezTo>
                      <a:pt x="301929" y="316097"/>
                      <a:pt x="300608" y="327911"/>
                      <a:pt x="292683" y="334475"/>
                    </a:cubicBezTo>
                    <a:cubicBezTo>
                      <a:pt x="283436" y="339726"/>
                      <a:pt x="271548" y="337101"/>
                      <a:pt x="263623" y="326599"/>
                    </a:cubicBezTo>
                    <a:cubicBezTo>
                      <a:pt x="263623" y="326599"/>
                      <a:pt x="263623" y="326599"/>
                      <a:pt x="227959" y="275402"/>
                    </a:cubicBezTo>
                    <a:cubicBezTo>
                      <a:pt x="227959" y="275402"/>
                      <a:pt x="227959" y="275402"/>
                      <a:pt x="192294" y="333162"/>
                    </a:cubicBezTo>
                    <a:cubicBezTo>
                      <a:pt x="192294" y="333162"/>
                      <a:pt x="192294" y="333162"/>
                      <a:pt x="153988" y="137564"/>
                    </a:cubicBezTo>
                    <a:cubicBezTo>
                      <a:pt x="153988" y="137564"/>
                      <a:pt x="153988" y="137564"/>
                      <a:pt x="157951" y="134938"/>
                    </a:cubicBezTo>
                    <a:close/>
                    <a:moveTo>
                      <a:pt x="287448" y="96838"/>
                    </a:moveTo>
                    <a:cubicBezTo>
                      <a:pt x="280879" y="99436"/>
                      <a:pt x="272996" y="103332"/>
                      <a:pt x="270368" y="108528"/>
                    </a:cubicBezTo>
                    <a:cubicBezTo>
                      <a:pt x="265113" y="117620"/>
                      <a:pt x="271682" y="143597"/>
                      <a:pt x="280879" y="150092"/>
                    </a:cubicBezTo>
                    <a:cubicBezTo>
                      <a:pt x="292703" y="159184"/>
                      <a:pt x="299272" y="170873"/>
                      <a:pt x="301899" y="182563"/>
                    </a:cubicBezTo>
                    <a:cubicBezTo>
                      <a:pt x="303213" y="176069"/>
                      <a:pt x="303213" y="168276"/>
                      <a:pt x="303213" y="161781"/>
                    </a:cubicBezTo>
                    <a:cubicBezTo>
                      <a:pt x="303213" y="138402"/>
                      <a:pt x="297958" y="116321"/>
                      <a:pt x="287448" y="96838"/>
                    </a:cubicBezTo>
                    <a:close/>
                    <a:moveTo>
                      <a:pt x="160474" y="0"/>
                    </a:moveTo>
                    <a:cubicBezTo>
                      <a:pt x="249918" y="0"/>
                      <a:pt x="322263" y="72405"/>
                      <a:pt x="322263" y="161925"/>
                    </a:cubicBezTo>
                    <a:cubicBezTo>
                      <a:pt x="322263" y="179039"/>
                      <a:pt x="319632" y="196153"/>
                      <a:pt x="314371" y="211951"/>
                    </a:cubicBezTo>
                    <a:cubicBezTo>
                      <a:pt x="314371" y="211951"/>
                      <a:pt x="314371" y="211951"/>
                      <a:pt x="242026" y="165875"/>
                    </a:cubicBezTo>
                    <a:cubicBezTo>
                      <a:pt x="247288" y="157976"/>
                      <a:pt x="257811" y="147444"/>
                      <a:pt x="259126" y="139545"/>
                    </a:cubicBezTo>
                    <a:cubicBezTo>
                      <a:pt x="260441" y="127697"/>
                      <a:pt x="251234" y="97418"/>
                      <a:pt x="244657" y="94785"/>
                    </a:cubicBezTo>
                    <a:cubicBezTo>
                      <a:pt x="238080" y="90836"/>
                      <a:pt x="218350" y="71089"/>
                      <a:pt x="203881" y="63190"/>
                    </a:cubicBezTo>
                    <a:cubicBezTo>
                      <a:pt x="193358" y="57924"/>
                      <a:pt x="188096" y="36861"/>
                      <a:pt x="186781" y="22380"/>
                    </a:cubicBezTo>
                    <a:cubicBezTo>
                      <a:pt x="177574" y="21063"/>
                      <a:pt x="169681" y="19747"/>
                      <a:pt x="160474" y="19747"/>
                    </a:cubicBezTo>
                    <a:cubicBezTo>
                      <a:pt x="128905" y="19747"/>
                      <a:pt x="98652" y="30279"/>
                      <a:pt x="74975" y="48709"/>
                    </a:cubicBezTo>
                    <a:cubicBezTo>
                      <a:pt x="81552" y="59241"/>
                      <a:pt x="93390" y="78988"/>
                      <a:pt x="86814" y="86886"/>
                    </a:cubicBezTo>
                    <a:cubicBezTo>
                      <a:pt x="78921" y="100051"/>
                      <a:pt x="53930" y="100051"/>
                      <a:pt x="53930" y="111899"/>
                    </a:cubicBezTo>
                    <a:cubicBezTo>
                      <a:pt x="53930" y="123747"/>
                      <a:pt x="52614" y="135596"/>
                      <a:pt x="53930" y="140862"/>
                    </a:cubicBezTo>
                    <a:cubicBezTo>
                      <a:pt x="55245" y="146128"/>
                      <a:pt x="69714" y="150077"/>
                      <a:pt x="59191" y="157976"/>
                    </a:cubicBezTo>
                    <a:cubicBezTo>
                      <a:pt x="52614" y="164558"/>
                      <a:pt x="32884" y="175090"/>
                      <a:pt x="21046" y="181672"/>
                    </a:cubicBezTo>
                    <a:cubicBezTo>
                      <a:pt x="22361" y="197470"/>
                      <a:pt x="27622" y="213267"/>
                      <a:pt x="35515" y="227748"/>
                    </a:cubicBezTo>
                    <a:cubicBezTo>
                      <a:pt x="38145" y="219850"/>
                      <a:pt x="49984" y="192204"/>
                      <a:pt x="59191" y="190887"/>
                    </a:cubicBezTo>
                    <a:cubicBezTo>
                      <a:pt x="69714" y="188254"/>
                      <a:pt x="78921" y="185621"/>
                      <a:pt x="89444" y="198786"/>
                    </a:cubicBezTo>
                    <a:cubicBezTo>
                      <a:pt x="99967" y="211951"/>
                      <a:pt x="114436" y="215900"/>
                      <a:pt x="122328" y="215900"/>
                    </a:cubicBezTo>
                    <a:cubicBezTo>
                      <a:pt x="130220" y="215900"/>
                      <a:pt x="121013" y="243546"/>
                      <a:pt x="96021" y="248812"/>
                    </a:cubicBezTo>
                    <a:cubicBezTo>
                      <a:pt x="72345" y="252761"/>
                      <a:pt x="106544" y="283040"/>
                      <a:pt x="86814" y="283040"/>
                    </a:cubicBezTo>
                    <a:cubicBezTo>
                      <a:pt x="109175" y="296204"/>
                      <a:pt x="134167" y="304103"/>
                      <a:pt x="160474" y="304103"/>
                    </a:cubicBezTo>
                    <a:cubicBezTo>
                      <a:pt x="163105" y="304103"/>
                      <a:pt x="165735" y="302787"/>
                      <a:pt x="167051" y="302787"/>
                    </a:cubicBezTo>
                    <a:cubicBezTo>
                      <a:pt x="167051" y="302787"/>
                      <a:pt x="167051" y="302787"/>
                      <a:pt x="170997" y="322534"/>
                    </a:cubicBezTo>
                    <a:cubicBezTo>
                      <a:pt x="168366" y="322534"/>
                      <a:pt x="164420" y="323850"/>
                      <a:pt x="160474" y="323850"/>
                    </a:cubicBezTo>
                    <a:cubicBezTo>
                      <a:pt x="72345" y="323850"/>
                      <a:pt x="0" y="251445"/>
                      <a:pt x="0" y="161925"/>
                    </a:cubicBezTo>
                    <a:cubicBezTo>
                      <a:pt x="0" y="72405"/>
                      <a:pt x="72345" y="0"/>
                      <a:pt x="160474" y="0"/>
                    </a:cubicBezTo>
                    <a:close/>
                  </a:path>
                </a:pathLst>
              </a:custGeom>
              <a:solidFill>
                <a:srgbClr val="A00A1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方正黑体简体" panose="02000000000000000000" pitchFamily="2" charset="-122"/>
                  <a:ea typeface="方正黑体简体" panose="02000000000000000000" pitchFamily="2" charset="-122"/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9076905" y="3617832"/>
                <a:ext cx="2241974" cy="401264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方正黑体简体" panose="02000000000000000000" pitchFamily="2" charset="-122"/>
                    <a:ea typeface="方正黑体简体" panose="02000000000000000000" pitchFamily="2" charset="-122"/>
                  </a:rPr>
                  <a:t>事件</a:t>
                </a: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622504" y="531790"/>
            <a:ext cx="326243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敏捷项目基本信息</a:t>
            </a:r>
          </a:p>
        </p:txBody>
      </p:sp>
    </p:spTree>
    <p:extLst>
      <p:ext uri="{BB962C8B-B14F-4D97-AF65-F5344CB8AC3E}">
        <p14:creationId xmlns:p14="http://schemas.microsoft.com/office/powerpoint/2010/main" val="1521180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191CEAFA-6E57-4DC2-8A5E-A477039B8E70}"/>
              </a:ext>
            </a:extLst>
          </p:cNvPr>
          <p:cNvSpPr txBox="1"/>
          <p:nvPr/>
        </p:nvSpPr>
        <p:spPr>
          <a:xfrm>
            <a:off x="640259" y="492984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研发发布流程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C7A2B9-4CF3-4BE0-929A-C87CB1C2B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73" y="1689699"/>
            <a:ext cx="8418784" cy="494758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A66C2AF-7A6D-4C4D-AE12-ADF2562FDBCB}"/>
              </a:ext>
            </a:extLst>
          </p:cNvPr>
          <p:cNvSpPr txBox="1"/>
          <p:nvPr/>
        </p:nvSpPr>
        <p:spPr>
          <a:xfrm>
            <a:off x="606874" y="1103553"/>
            <a:ext cx="10859034" cy="881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围绕以禅道，项目</a:t>
            </a:r>
            <a:r>
              <a:rPr lang="zh-CN" altLang="en-US" dirty="0">
                <a:solidFill>
                  <a:schemeClr val="dk1"/>
                </a:solidFill>
              </a:rPr>
              <a:t>为</a:t>
            </a:r>
            <a:r>
              <a:rPr lang="zh-CN" altLang="en-US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中心，串通多个工具及平台，使得各个产品与项目固化统一的</a:t>
            </a:r>
            <a:r>
              <a:rPr lang="en-US" altLang="zh-CN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DevOps</a:t>
            </a:r>
            <a:r>
              <a:rPr lang="zh-CN" altLang="en-US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流程，达到规范</a:t>
            </a:r>
            <a:r>
              <a:rPr lang="en-US" altLang="zh-CN" sz="1800" b="0" i="0" kern="1200" dirty="0" err="1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cicd</a:t>
            </a:r>
            <a:r>
              <a:rPr lang="zh-CN" altLang="en-US" sz="1800" b="0" i="0" kern="1200" dirty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流程及过程，提高研发的发布效能。</a:t>
            </a:r>
            <a:endParaRPr lang="en-US" altLang="zh-CN" sz="1800" b="0" i="0" kern="1200" dirty="0">
              <a:solidFill>
                <a:schemeClr val="dk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5694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191CEAFA-6E57-4DC2-8A5E-A477039B8E70}"/>
              </a:ext>
            </a:extLst>
          </p:cNvPr>
          <p:cNvSpPr txBox="1"/>
          <p:nvPr/>
        </p:nvSpPr>
        <p:spPr>
          <a:xfrm>
            <a:off x="622503" y="493533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</a:rPr>
              <a:t>敏捷测试流程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2B58E2-6E4B-4B43-AC4C-EC0BB0E0E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58" y="1585493"/>
            <a:ext cx="9037477" cy="52281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FB2BF68-4361-485E-90BF-F17DA193691F}"/>
              </a:ext>
            </a:extLst>
          </p:cNvPr>
          <p:cNvSpPr txBox="1"/>
          <p:nvPr/>
        </p:nvSpPr>
        <p:spPr>
          <a:xfrm>
            <a:off x="755325" y="1138252"/>
            <a:ext cx="9354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每个迭代测试围绕 新特性的手工测试</a:t>
            </a:r>
            <a:r>
              <a:rPr lang="en-US" altLang="zh-CN" dirty="0"/>
              <a:t>+ </a:t>
            </a:r>
            <a:r>
              <a:rPr lang="zh-CN" altLang="en-US" dirty="0"/>
              <a:t>原有功能的自动化测试 </a:t>
            </a:r>
            <a:r>
              <a:rPr lang="en-US" altLang="zh-CN" dirty="0"/>
              <a:t>(</a:t>
            </a:r>
            <a:r>
              <a:rPr lang="zh-CN" altLang="en-US" dirty="0"/>
              <a:t>回归测试</a:t>
            </a:r>
            <a:r>
              <a:rPr lang="en-US" altLang="zh-CN" dirty="0"/>
              <a:t>)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23564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191CEAFA-6E57-4DC2-8A5E-A477039B8E70}"/>
              </a:ext>
            </a:extLst>
          </p:cNvPr>
          <p:cNvSpPr txBox="1"/>
          <p:nvPr/>
        </p:nvSpPr>
        <p:spPr>
          <a:xfrm>
            <a:off x="604198" y="5401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自动化工具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000A3C7-EDDD-AD94-A979-F8C5FA3D442D}"/>
              </a:ext>
            </a:extLst>
          </p:cNvPr>
          <p:cNvGrpSpPr/>
          <p:nvPr/>
        </p:nvGrpSpPr>
        <p:grpSpPr>
          <a:xfrm>
            <a:off x="471752" y="1138379"/>
            <a:ext cx="9763629" cy="4426278"/>
            <a:chOff x="471752" y="959268"/>
            <a:chExt cx="9548625" cy="437715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F31868F8-6884-4573-B39A-E1AEC3A25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752" y="971567"/>
              <a:ext cx="9548625" cy="4364853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00779877-973C-9CAB-2B64-513BC8C2B280}"/>
                </a:ext>
              </a:extLst>
            </p:cNvPr>
            <p:cNvSpPr txBox="1"/>
            <p:nvPr/>
          </p:nvSpPr>
          <p:spPr>
            <a:xfrm>
              <a:off x="8219884" y="959268"/>
              <a:ext cx="1800493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rgbClr val="FF000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自动化测试平台</a:t>
              </a:r>
              <a:endPara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AA31C3F-CE03-8D3E-70E6-2BEFCB608391}"/>
              </a:ext>
            </a:extLst>
          </p:cNvPr>
          <p:cNvGrpSpPr/>
          <p:nvPr/>
        </p:nvGrpSpPr>
        <p:grpSpPr>
          <a:xfrm>
            <a:off x="1326344" y="1654374"/>
            <a:ext cx="9734946" cy="5203626"/>
            <a:chOff x="1326344" y="1654374"/>
            <a:chExt cx="9237995" cy="507296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429BB19-9B05-85E7-E90A-CF5FED1B473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344" y="1654374"/>
              <a:ext cx="9237995" cy="50729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F080C9C-0678-C490-7A9B-AC3B2373BA0E}"/>
                </a:ext>
              </a:extLst>
            </p:cNvPr>
            <p:cNvSpPr txBox="1"/>
            <p:nvPr/>
          </p:nvSpPr>
          <p:spPr>
            <a:xfrm>
              <a:off x="8982169" y="1662874"/>
              <a:ext cx="1569660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800" dirty="0">
                  <a:solidFill>
                    <a:srgbClr val="FF000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静态代码审查</a:t>
              </a:r>
              <a:endPara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A3568CE-4542-8043-9E5D-4D024310981F}"/>
              </a:ext>
            </a:extLst>
          </p:cNvPr>
          <p:cNvGrpSpPr/>
          <p:nvPr/>
        </p:nvGrpSpPr>
        <p:grpSpPr>
          <a:xfrm>
            <a:off x="1956619" y="2357980"/>
            <a:ext cx="10152360" cy="4426278"/>
            <a:chOff x="2171623" y="2357980"/>
            <a:chExt cx="9937356" cy="430079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BED46E2-0D81-B6A1-2F46-30A824E8B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1623" y="2357980"/>
              <a:ext cx="9937356" cy="4300797"/>
            </a:xfrm>
            <a:prstGeom prst="rect">
              <a:avLst/>
            </a:prstGeom>
          </p:spPr>
        </p:pic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03D49B3-3927-1B40-57F5-B3F0DF0C90E1}"/>
                </a:ext>
              </a:extLst>
            </p:cNvPr>
            <p:cNvSpPr txBox="1"/>
            <p:nvPr/>
          </p:nvSpPr>
          <p:spPr>
            <a:xfrm>
              <a:off x="10218718" y="2369591"/>
              <a:ext cx="1890261" cy="36933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800" dirty="0" err="1">
                  <a:solidFill>
                    <a:srgbClr val="FF000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CICD</a:t>
              </a:r>
              <a:r>
                <a:rPr lang="zh-CN" altLang="en-US" sz="1800" dirty="0">
                  <a:solidFill>
                    <a:srgbClr val="FF0000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sym typeface="+mn-ea"/>
                </a:rPr>
                <a:t>自动化构建</a:t>
              </a:r>
              <a:endPara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41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>
            <p:custDataLst>
              <p:tags r:id="rId1"/>
            </p:custDataLst>
          </p:nvPr>
        </p:nvSpPr>
        <p:spPr>
          <a:xfrm>
            <a:off x="5359592" y="2914604"/>
            <a:ext cx="1673045" cy="387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>
              <a:lnSpc>
                <a:spcPct val="150000"/>
              </a:lnSpc>
            </a:pPr>
            <a:r>
              <a:rPr lang="en-US" sz="1400" kern="2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THREE</a:t>
            </a:r>
            <a:endParaRPr lang="id-ID" sz="1400" kern="26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TextBox 2"/>
          <p:cNvSpPr txBox="1"/>
          <p:nvPr>
            <p:custDataLst>
              <p:tags r:id="rId2"/>
            </p:custDataLst>
          </p:nvPr>
        </p:nvSpPr>
        <p:spPr>
          <a:xfrm>
            <a:off x="4903487" y="1518171"/>
            <a:ext cx="2585254" cy="156966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9600" spc="15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03</a:t>
            </a:r>
          </a:p>
        </p:txBody>
      </p:sp>
      <p:sp>
        <p:nvSpPr>
          <p:cNvPr id="9" name="标题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901950" y="3555406"/>
            <a:ext cx="6942455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rmAutofit fontScale="975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rPr>
              <a:t>人员配置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032637" y="2430966"/>
            <a:ext cx="327168" cy="2899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236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710950" y="1819768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项目需求理解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1917408" y="281321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8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800" b="1" dirty="0">
              <a:solidFill>
                <a:srgbClr val="C80A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917408" y="376571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8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800" b="1" dirty="0">
              <a:solidFill>
                <a:srgbClr val="C80A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917408" y="1860711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8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800" b="1" dirty="0">
              <a:solidFill>
                <a:srgbClr val="C80A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719659" y="2198351"/>
            <a:ext cx="8707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sym typeface="+mn-ea"/>
              </a:rPr>
              <a:t>CHAPTER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719659" y="3156294"/>
            <a:ext cx="8707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sym typeface="+mn-ea"/>
              </a:rPr>
              <a:t>CHAPTER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2719659" y="4131654"/>
            <a:ext cx="8707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sym typeface="+mn-ea"/>
              </a:rPr>
              <a:t>CHAPTER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2619479" y="1944061"/>
            <a:ext cx="0" cy="356520"/>
          </a:xfrm>
          <a:prstGeom prst="line">
            <a:avLst/>
          </a:prstGeom>
          <a:ln w="12700">
            <a:solidFill>
              <a:srgbClr val="C80A1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/>
          <p:nvPr/>
        </p:nvCxnSpPr>
        <p:spPr>
          <a:xfrm>
            <a:off x="2619479" y="2915611"/>
            <a:ext cx="0" cy="356520"/>
          </a:xfrm>
          <a:prstGeom prst="line">
            <a:avLst/>
          </a:prstGeom>
          <a:ln w="12700">
            <a:solidFill>
              <a:srgbClr val="C80A1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2619479" y="3906211"/>
            <a:ext cx="0" cy="356520"/>
          </a:xfrm>
          <a:prstGeom prst="line">
            <a:avLst/>
          </a:prstGeom>
          <a:ln w="12700">
            <a:solidFill>
              <a:srgbClr val="C80A1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4F7D-B4CB-4A61-AF1D-A4D9D24F3DC3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66DCE47-AFE4-066C-3A14-F3FC7D855E05}"/>
              </a:ext>
            </a:extLst>
          </p:cNvPr>
          <p:cNvSpPr/>
          <p:nvPr/>
        </p:nvSpPr>
        <p:spPr>
          <a:xfrm>
            <a:off x="2710950" y="2805089"/>
            <a:ext cx="25918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云宏建设方案介绍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93418F8-DDE1-D466-5486-D2C0DD48571F}"/>
              </a:ext>
            </a:extLst>
          </p:cNvPr>
          <p:cNvSpPr/>
          <p:nvPr/>
        </p:nvSpPr>
        <p:spPr>
          <a:xfrm>
            <a:off x="2694456" y="3725516"/>
            <a:ext cx="37240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云宏多云管理平台案例介绍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62644E-FCFA-FFE3-3E2D-837CB100ED6D}"/>
              </a:ext>
            </a:extLst>
          </p:cNvPr>
          <p:cNvSpPr txBox="1"/>
          <p:nvPr/>
        </p:nvSpPr>
        <p:spPr>
          <a:xfrm>
            <a:off x="1917408" y="4677896"/>
            <a:ext cx="627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80A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800" b="1" dirty="0">
              <a:solidFill>
                <a:srgbClr val="C80A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E411B8C-5745-F683-303E-4419B684B454}"/>
              </a:ext>
            </a:extLst>
          </p:cNvPr>
          <p:cNvSpPr/>
          <p:nvPr/>
        </p:nvSpPr>
        <p:spPr>
          <a:xfrm>
            <a:off x="2719659" y="5043839"/>
            <a:ext cx="8707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+mj-lt"/>
                <a:ea typeface="微软雅黑" panose="020B0503020204020204" pitchFamily="34" charset="-122"/>
                <a:sym typeface="+mn-ea"/>
              </a:rPr>
              <a:t>CHAPTER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562FC1E8-F517-C331-DE7E-68E785B77574}"/>
              </a:ext>
            </a:extLst>
          </p:cNvPr>
          <p:cNvCxnSpPr/>
          <p:nvPr/>
        </p:nvCxnSpPr>
        <p:spPr>
          <a:xfrm>
            <a:off x="2619479" y="4818396"/>
            <a:ext cx="0" cy="356520"/>
          </a:xfrm>
          <a:prstGeom prst="line">
            <a:avLst/>
          </a:prstGeom>
          <a:ln w="12700">
            <a:solidFill>
              <a:srgbClr val="C80A14">
                <a:alpha val="50196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4B34AED8-0733-F835-AFB2-D570D881F430}"/>
              </a:ext>
            </a:extLst>
          </p:cNvPr>
          <p:cNvSpPr/>
          <p:nvPr/>
        </p:nvSpPr>
        <p:spPr>
          <a:xfrm>
            <a:off x="2694456" y="4637701"/>
            <a:ext cx="1954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云宏公司优势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191CEAFA-6E57-4DC2-8A5E-A477039B8E70}"/>
              </a:ext>
            </a:extLst>
          </p:cNvPr>
          <p:cNvSpPr txBox="1"/>
          <p:nvPr/>
        </p:nvSpPr>
        <p:spPr>
          <a:xfrm>
            <a:off x="658015" y="532979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项目组织架构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920B8F80-5E74-4E52-AD95-01B2D10FA7D6}"/>
              </a:ext>
            </a:extLst>
          </p:cNvPr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C80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22A034-17E4-4E2A-5F22-614B06D2513C}"/>
              </a:ext>
            </a:extLst>
          </p:cNvPr>
          <p:cNvSpPr/>
          <p:nvPr/>
        </p:nvSpPr>
        <p:spPr>
          <a:xfrm>
            <a:off x="8228382" y="4890232"/>
            <a:ext cx="634753" cy="1348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实施组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3126B7ED-F818-97C3-7E64-A1A89E1393B7}"/>
              </a:ext>
            </a:extLst>
          </p:cNvPr>
          <p:cNvSpPr/>
          <p:nvPr/>
        </p:nvSpPr>
        <p:spPr>
          <a:xfrm>
            <a:off x="4268288" y="2479440"/>
            <a:ext cx="3822738" cy="8093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/>
              <a:t>项目管理组</a:t>
            </a:r>
            <a:endParaRPr lang="en-US" altLang="zh-CN" sz="1600" b="1" dirty="0"/>
          </a:p>
          <a:p>
            <a:pPr algn="ctr"/>
            <a:r>
              <a:rPr lang="zh-CN" altLang="en-US" sz="1600" dirty="0"/>
              <a:t>（项目经理、销售经理、技术经理）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9C787CD-83C8-7278-2237-57617CA32952}"/>
              </a:ext>
            </a:extLst>
          </p:cNvPr>
          <p:cNvSpPr/>
          <p:nvPr/>
        </p:nvSpPr>
        <p:spPr>
          <a:xfrm>
            <a:off x="2619123" y="3966037"/>
            <a:ext cx="1269506" cy="394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设计组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2514F92-311F-537C-DB43-D5DF5784FA31}"/>
              </a:ext>
            </a:extLst>
          </p:cNvPr>
          <p:cNvSpPr/>
          <p:nvPr/>
        </p:nvSpPr>
        <p:spPr>
          <a:xfrm>
            <a:off x="7060919" y="3966037"/>
            <a:ext cx="1269506" cy="394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实施组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DE2B6E8-B20F-B760-8CEF-B9112719776D}"/>
              </a:ext>
            </a:extLst>
          </p:cNvPr>
          <p:cNvSpPr/>
          <p:nvPr/>
        </p:nvSpPr>
        <p:spPr>
          <a:xfrm>
            <a:off x="4752271" y="3951646"/>
            <a:ext cx="1378987" cy="394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质量管控组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B3E9EE2-920F-3971-DBC4-4D0FF0534D4E}"/>
              </a:ext>
            </a:extLst>
          </p:cNvPr>
          <p:cNvSpPr/>
          <p:nvPr/>
        </p:nvSpPr>
        <p:spPr>
          <a:xfrm>
            <a:off x="8944475" y="3977002"/>
            <a:ext cx="1378987" cy="394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运维培训组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A5851F51-3B45-A963-5C97-1392CA91E438}"/>
              </a:ext>
            </a:extLst>
          </p:cNvPr>
          <p:cNvSpPr/>
          <p:nvPr/>
        </p:nvSpPr>
        <p:spPr>
          <a:xfrm>
            <a:off x="2159475" y="4879274"/>
            <a:ext cx="634753" cy="134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需求设计组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DF346780-55EB-E88F-041A-A17DC9EF85F9}"/>
              </a:ext>
            </a:extLst>
          </p:cNvPr>
          <p:cNvSpPr/>
          <p:nvPr/>
        </p:nvSpPr>
        <p:spPr>
          <a:xfrm>
            <a:off x="2942190" y="4905312"/>
            <a:ext cx="634753" cy="134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方案设计组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DCB8D06-2EF7-8818-9625-101D5D25AFAB}"/>
              </a:ext>
            </a:extLst>
          </p:cNvPr>
          <p:cNvSpPr/>
          <p:nvPr/>
        </p:nvSpPr>
        <p:spPr>
          <a:xfrm>
            <a:off x="3778167" y="4898454"/>
            <a:ext cx="634753" cy="134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系统设计组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4ADDAB2C-3CD2-1370-A26B-D19804DEC29D}"/>
              </a:ext>
            </a:extLst>
          </p:cNvPr>
          <p:cNvSpPr/>
          <p:nvPr/>
        </p:nvSpPr>
        <p:spPr>
          <a:xfrm>
            <a:off x="6564276" y="4890232"/>
            <a:ext cx="634753" cy="134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研发组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34B8479C-FFE5-2ABE-E447-F15D5381C70F}"/>
              </a:ext>
            </a:extLst>
          </p:cNvPr>
          <p:cNvSpPr/>
          <p:nvPr/>
        </p:nvSpPr>
        <p:spPr>
          <a:xfrm>
            <a:off x="7378573" y="4891602"/>
            <a:ext cx="634753" cy="13486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测试组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0904E4D7-B232-4997-8192-4924E0EE07E6}"/>
              </a:ext>
            </a:extLst>
          </p:cNvPr>
          <p:cNvCxnSpPr>
            <a:cxnSpLocks/>
          </p:cNvCxnSpPr>
          <p:nvPr/>
        </p:nvCxnSpPr>
        <p:spPr>
          <a:xfrm>
            <a:off x="3353014" y="3636653"/>
            <a:ext cx="62809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4A0D6DF-6D77-476A-ACA9-C813E8A98C95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6179657" y="3288745"/>
            <a:ext cx="9291" cy="347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BA08A1D-C150-62B2-F85D-A1151AB8C279}"/>
              </a:ext>
            </a:extLst>
          </p:cNvPr>
          <p:cNvCxnSpPr>
            <a:cxnSpLocks/>
          </p:cNvCxnSpPr>
          <p:nvPr/>
        </p:nvCxnSpPr>
        <p:spPr>
          <a:xfrm>
            <a:off x="3353014" y="3635935"/>
            <a:ext cx="0" cy="3157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EEB86D7-9285-2046-5710-AA8B51295E86}"/>
              </a:ext>
            </a:extLst>
          </p:cNvPr>
          <p:cNvCxnSpPr>
            <a:cxnSpLocks/>
          </p:cNvCxnSpPr>
          <p:nvPr/>
        </p:nvCxnSpPr>
        <p:spPr>
          <a:xfrm flipH="1" flipV="1">
            <a:off x="5439264" y="3635935"/>
            <a:ext cx="2502" cy="3245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56B5B61-8F3C-A1ED-D152-E49499B83C66}"/>
              </a:ext>
            </a:extLst>
          </p:cNvPr>
          <p:cNvCxnSpPr>
            <a:cxnSpLocks/>
          </p:cNvCxnSpPr>
          <p:nvPr/>
        </p:nvCxnSpPr>
        <p:spPr>
          <a:xfrm flipH="1" flipV="1">
            <a:off x="7677918" y="3636653"/>
            <a:ext cx="2500" cy="324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0D245E82-3038-9347-5A01-70F8838AF8E9}"/>
              </a:ext>
            </a:extLst>
          </p:cNvPr>
          <p:cNvCxnSpPr>
            <a:cxnSpLocks/>
          </p:cNvCxnSpPr>
          <p:nvPr/>
        </p:nvCxnSpPr>
        <p:spPr>
          <a:xfrm flipH="1" flipV="1">
            <a:off x="9631014" y="3636653"/>
            <a:ext cx="2501" cy="32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24FC34A-8896-08B6-F2C7-F066DE4BDE19}"/>
              </a:ext>
            </a:extLst>
          </p:cNvPr>
          <p:cNvCxnSpPr>
            <a:cxnSpLocks/>
          </p:cNvCxnSpPr>
          <p:nvPr/>
        </p:nvCxnSpPr>
        <p:spPr>
          <a:xfrm>
            <a:off x="2476852" y="4629870"/>
            <a:ext cx="161300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829730E-7122-7F98-57E2-DC0DCB4CD38B}"/>
              </a:ext>
            </a:extLst>
          </p:cNvPr>
          <p:cNvCxnSpPr>
            <a:stCxn id="7" idx="2"/>
            <a:endCxn id="12" idx="0"/>
          </p:cNvCxnSpPr>
          <p:nvPr/>
        </p:nvCxnSpPr>
        <p:spPr>
          <a:xfrm>
            <a:off x="3253876" y="4360753"/>
            <a:ext cx="5691" cy="5445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9EDD6661-FCB6-DD22-0646-9D5524E4C20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476852" y="4629870"/>
            <a:ext cx="0" cy="249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F7A4F60-5DD5-B4CE-7E3C-DBBB377046E8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4095544" y="4629870"/>
            <a:ext cx="0" cy="2685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D0B32B6E-5254-7C9C-7C51-2D0B5FA0279C}"/>
              </a:ext>
            </a:extLst>
          </p:cNvPr>
          <p:cNvCxnSpPr>
            <a:cxnSpLocks/>
          </p:cNvCxnSpPr>
          <p:nvPr/>
        </p:nvCxnSpPr>
        <p:spPr>
          <a:xfrm>
            <a:off x="6874484" y="4629873"/>
            <a:ext cx="16623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9EC8E9C-1C9F-B3EC-9C73-95985EA3F74C}"/>
              </a:ext>
            </a:extLst>
          </p:cNvPr>
          <p:cNvCxnSpPr>
            <a:stCxn id="8" idx="2"/>
            <a:endCxn id="15" idx="0"/>
          </p:cNvCxnSpPr>
          <p:nvPr/>
        </p:nvCxnSpPr>
        <p:spPr>
          <a:xfrm>
            <a:off x="7695672" y="4360753"/>
            <a:ext cx="278" cy="530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54A76CB-EE73-A805-86F9-15813F890FF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6881653" y="4629870"/>
            <a:ext cx="0" cy="260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0E474CD-EF70-D9C2-9A63-FB7A5C7E68CD}"/>
              </a:ext>
            </a:extLst>
          </p:cNvPr>
          <p:cNvCxnSpPr>
            <a:cxnSpLocks/>
          </p:cNvCxnSpPr>
          <p:nvPr/>
        </p:nvCxnSpPr>
        <p:spPr>
          <a:xfrm>
            <a:off x="8536881" y="4629870"/>
            <a:ext cx="0" cy="261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F637BE8D-5EAC-13CA-540C-B097A3ABD2A8}"/>
              </a:ext>
            </a:extLst>
          </p:cNvPr>
          <p:cNvSpPr/>
          <p:nvPr/>
        </p:nvSpPr>
        <p:spPr>
          <a:xfrm>
            <a:off x="4820141" y="1476258"/>
            <a:ext cx="2714625" cy="5082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公司领导组</a:t>
            </a:r>
            <a:br>
              <a:rPr lang="en-US" altLang="zh-CN" sz="1600" dirty="0"/>
            </a:br>
            <a:r>
              <a:rPr lang="zh-CN" altLang="en-US" sz="1600" dirty="0"/>
              <a:t>（公司领导、项目总监）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80416D33-1E92-F481-39BC-36A63B6ADBB1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>
            <a:off x="6177454" y="1984523"/>
            <a:ext cx="2203" cy="494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1634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27">
            <a:extLst>
              <a:ext uri="{FF2B5EF4-FFF2-40B4-BE49-F238E27FC236}">
                <a16:creationId xmlns:a16="http://schemas.microsoft.com/office/drawing/2014/main" id="{191CEAFA-6E57-4DC2-8A5E-A477039B8E70}"/>
              </a:ext>
            </a:extLst>
          </p:cNvPr>
          <p:cNvSpPr txBox="1"/>
          <p:nvPr/>
        </p:nvSpPr>
        <p:spPr>
          <a:xfrm>
            <a:off x="658015" y="532979"/>
            <a:ext cx="44470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项目管理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—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+mn-ea"/>
              </a:rPr>
              <a:t>我方项目成员</a:t>
            </a:r>
            <a:endParaRPr lang="zh-CN" altLang="en-US" sz="3000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00000000000000000" pitchFamily="2" charset="-122"/>
              <a:ea typeface="方正黑体简体" panose="02000000000000000000" pitchFamily="2" charset="-122"/>
            </a:endParaRPr>
          </a:p>
        </p:txBody>
      </p:sp>
      <p:sp>
        <p:nvSpPr>
          <p:cNvPr id="29" name="平行四边形 28">
            <a:extLst>
              <a:ext uri="{FF2B5EF4-FFF2-40B4-BE49-F238E27FC236}">
                <a16:creationId xmlns:a16="http://schemas.microsoft.com/office/drawing/2014/main" id="{920B8F80-5E74-4E52-AD95-01B2D10FA7D6}"/>
              </a:ext>
            </a:extLst>
          </p:cNvPr>
          <p:cNvSpPr/>
          <p:nvPr/>
        </p:nvSpPr>
        <p:spPr>
          <a:xfrm>
            <a:off x="462874" y="599812"/>
            <a:ext cx="144000" cy="432000"/>
          </a:xfrm>
          <a:prstGeom prst="parallelogram">
            <a:avLst/>
          </a:prstGeom>
          <a:solidFill>
            <a:srgbClr val="C80A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0CDA4983-12E9-D65D-E755-29537862F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212813"/>
              </p:ext>
            </p:extLst>
          </p:nvPr>
        </p:nvGraphicFramePr>
        <p:xfrm>
          <a:off x="1732762" y="1489206"/>
          <a:ext cx="8542454" cy="47321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6654">
                  <a:extLst>
                    <a:ext uri="{9D8B030D-6E8A-4147-A177-3AD203B41FA5}">
                      <a16:colId xmlns:a16="http://schemas.microsoft.com/office/drawing/2014/main" val="1665210695"/>
                    </a:ext>
                  </a:extLst>
                </a:gridCol>
                <a:gridCol w="16766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79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384">
                  <a:extLst>
                    <a:ext uri="{9D8B030D-6E8A-4147-A177-3AD203B41FA5}">
                      <a16:colId xmlns:a16="http://schemas.microsoft.com/office/drawing/2014/main" val="3613049725"/>
                    </a:ext>
                  </a:extLst>
                </a:gridCol>
                <a:gridCol w="26430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2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583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组织架构</a:t>
                      </a:r>
                    </a:p>
                  </a:txBody>
                  <a:tcPr marL="13932" marR="13932" marT="13932" marB="0" anchor="ctr">
                    <a:solidFill>
                      <a:srgbClr val="C80A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角色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rgbClr val="C80A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姓名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rgbClr val="C80A1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邮箱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rgbClr val="C80A1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邮箱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rgbClr val="C80A1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u="none" strike="noStrike" dirty="0"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电话</a:t>
                      </a:r>
                      <a:endParaRPr lang="zh-CN" alt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rgbClr val="C80A1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96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公司领导组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公司领导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陈剑鸣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chenjm@winhong.com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13924216996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005718"/>
                  </a:ext>
                </a:extLst>
              </a:tr>
              <a:tr h="2879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项目总监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朱敏健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zhumj@winhong.com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13751845121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5131462"/>
                  </a:ext>
                </a:extLst>
              </a:tr>
              <a:tr h="28796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项目管理组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项目经理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李汉仁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lihr@winhong.com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chenyg@winhong.com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13662545364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7961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技术经理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陈新杏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chenxx@winhong.com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13642582385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919885"/>
                  </a:ext>
                </a:extLst>
              </a:tr>
              <a:tr h="562005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u="none" strike="noStrike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销售经理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谢恩武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xieew@winhong.com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zhangdm02@winhong.com</a:t>
                      </a:r>
                      <a:endParaRPr lang="en-US" sz="1800" b="0" i="0" u="sng" strike="noStrike" dirty="0">
                        <a:solidFill>
                          <a:srgbClr val="0000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13570404234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7961"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设计组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需求经理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尹银武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yinyw@winhong.com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chenhy@winhong.com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18774093390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7961">
                <a:tc v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方案经理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周志林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zhouzl@winhong.com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18680213728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796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开发主管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梁家彪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liangjb@winhong.com</a:t>
                      </a:r>
                      <a:endParaRPr lang="zh-CN" altLang="en-US" sz="1600" b="0" i="0" u="none" strike="noStrike" kern="12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chenmy@winhong.com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15817131258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796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质量管控组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QA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陈剑婷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chenjt@winhong.com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huanghq@winhong.com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13760697726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796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实施组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实施工程师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潘俊彦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panjy@winhong.com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18127975243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796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运维培训组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运维工程师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毛健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126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maojian@winhong.com</a:t>
                      </a:r>
                      <a:endParaRPr lang="zh-CN" alt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wupl@winhong.com</a:t>
                      </a:r>
                      <a:endParaRPr lang="en-US" sz="1800" b="0" i="0" u="none" strike="noStrike" dirty="0">
                        <a:solidFill>
                          <a:srgbClr val="0000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13822242062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796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研发组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开发工程师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梁家彪开发团队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laidx@winhong.com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15813352526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796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测试组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测试工程师</a:t>
                      </a: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l" fontAlgn="ctr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吴培龙测试</a:t>
                      </a:r>
                      <a:r>
                        <a:rPr lang="zh-CN" altLang="en-US" sz="1600" u="none" strike="noStrike" kern="1200" dirty="0">
                          <a:solidFill>
                            <a:schemeClr val="dk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团队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chenhy@winhong.com</a:t>
                      </a:r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13672430314</a:t>
                      </a:r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6994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en-US" altLang="zh-CN" sz="1800" u="none" strike="noStrike" kern="1200" dirty="0">
                        <a:solidFill>
                          <a:schemeClr val="dk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13932" marR="13932" marT="13932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4550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>
            <p:custDataLst>
              <p:tags r:id="rId1"/>
            </p:custDataLst>
          </p:nvPr>
        </p:nvSpPr>
        <p:spPr>
          <a:xfrm>
            <a:off x="5359592" y="2914604"/>
            <a:ext cx="1673045" cy="387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>
              <a:lnSpc>
                <a:spcPct val="150000"/>
              </a:lnSpc>
            </a:pPr>
            <a:r>
              <a:rPr lang="en-US" sz="1400" kern="2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FOUR</a:t>
            </a:r>
            <a:endParaRPr lang="id-ID" sz="1400" kern="26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TextBox 2"/>
          <p:cNvSpPr txBox="1"/>
          <p:nvPr>
            <p:custDataLst>
              <p:tags r:id="rId2"/>
            </p:custDataLst>
          </p:nvPr>
        </p:nvSpPr>
        <p:spPr>
          <a:xfrm>
            <a:off x="4903487" y="1518171"/>
            <a:ext cx="2585254" cy="156966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9600" spc="15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04</a:t>
            </a:r>
          </a:p>
        </p:txBody>
      </p:sp>
      <p:sp>
        <p:nvSpPr>
          <p:cNvPr id="9" name="标题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901950" y="3555406"/>
            <a:ext cx="6942455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rmAutofit fontScale="975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rPr>
              <a:t>时间计划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032637" y="2430966"/>
            <a:ext cx="327168" cy="2899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58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>
            <a:extLst>
              <a:ext uri="{FF2B5EF4-FFF2-40B4-BE49-F238E27FC236}">
                <a16:creationId xmlns:a16="http://schemas.microsoft.com/office/drawing/2014/main" id="{F311C8B1-59D5-4E55-A747-38475727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580"/>
            <a:ext cx="5948721" cy="478726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项目里程碑</a:t>
            </a:r>
          </a:p>
        </p:txBody>
      </p:sp>
      <p:sp>
        <p:nvSpPr>
          <p:cNvPr id="176" name="标题文本">
            <a:extLst>
              <a:ext uri="{FF2B5EF4-FFF2-40B4-BE49-F238E27FC236}">
                <a16:creationId xmlns:a16="http://schemas.microsoft.com/office/drawing/2014/main" id="{10B52D9C-E228-4679-B88D-ED6D266297F4}"/>
              </a:ext>
            </a:extLst>
          </p:cNvPr>
          <p:cNvSpPr txBox="1"/>
          <p:nvPr/>
        </p:nvSpPr>
        <p:spPr>
          <a:xfrm>
            <a:off x="1162309" y="1622228"/>
            <a:ext cx="6608987" cy="511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l" defTabSz="457200">
              <a:lnSpc>
                <a:spcPct val="120000"/>
              </a:lnSpc>
              <a:defRPr sz="6000" b="0"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>
              <a:defRPr/>
            </a:pPr>
            <a:endParaRPr lang="zh-CN" altLang="en-US" sz="3001" dirty="0"/>
          </a:p>
        </p:txBody>
      </p:sp>
      <p:cxnSp>
        <p:nvCxnSpPr>
          <p:cNvPr id="177" name="稻壳儿搜索【幻雨工作室】_15">
            <a:extLst>
              <a:ext uri="{FF2B5EF4-FFF2-40B4-BE49-F238E27FC236}">
                <a16:creationId xmlns:a16="http://schemas.microsoft.com/office/drawing/2014/main" id="{13EC78A5-9B29-45D9-AB40-A49C791C8667}"/>
              </a:ext>
            </a:extLst>
          </p:cNvPr>
          <p:cNvCxnSpPr>
            <a:stCxn id="181" idx="2"/>
            <a:endCxn id="188" idx="0"/>
          </p:cNvCxnSpPr>
          <p:nvPr/>
        </p:nvCxnSpPr>
        <p:spPr>
          <a:xfrm>
            <a:off x="2043954" y="2388041"/>
            <a:ext cx="0" cy="685435"/>
          </a:xfrm>
          <a:prstGeom prst="line">
            <a:avLst/>
          </a:prstGeom>
          <a:ln>
            <a:solidFill>
              <a:srgbClr val="00B0F0"/>
            </a:solidFill>
            <a:headEnd type="diamond" w="med" len="sm"/>
            <a:tailEnd type="diamond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稻壳儿搜索【幻雨工作室】_16">
            <a:extLst>
              <a:ext uri="{FF2B5EF4-FFF2-40B4-BE49-F238E27FC236}">
                <a16:creationId xmlns:a16="http://schemas.microsoft.com/office/drawing/2014/main" id="{733E8516-1080-4689-BBB6-2FB098426C91}"/>
              </a:ext>
            </a:extLst>
          </p:cNvPr>
          <p:cNvCxnSpPr>
            <a:stCxn id="192" idx="4"/>
            <a:endCxn id="180" idx="0"/>
          </p:cNvCxnSpPr>
          <p:nvPr/>
        </p:nvCxnSpPr>
        <p:spPr>
          <a:xfrm>
            <a:off x="4069977" y="4153476"/>
            <a:ext cx="0" cy="320207"/>
          </a:xfrm>
          <a:prstGeom prst="line">
            <a:avLst/>
          </a:prstGeom>
          <a:ln>
            <a:solidFill>
              <a:srgbClr val="00B0F0"/>
            </a:solidFill>
            <a:headEnd type="diamond" w="med" len="sm"/>
            <a:tailEnd type="diamond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稻壳儿搜索【幻雨工作室】_17">
            <a:extLst>
              <a:ext uri="{FF2B5EF4-FFF2-40B4-BE49-F238E27FC236}">
                <a16:creationId xmlns:a16="http://schemas.microsoft.com/office/drawing/2014/main" id="{A681AE3E-44D6-43FD-91D4-0D9F68F24E22}"/>
              </a:ext>
            </a:extLst>
          </p:cNvPr>
          <p:cNvCxnSpPr>
            <a:stCxn id="186" idx="2"/>
            <a:endCxn id="189" idx="0"/>
          </p:cNvCxnSpPr>
          <p:nvPr/>
        </p:nvCxnSpPr>
        <p:spPr>
          <a:xfrm>
            <a:off x="10148036" y="2389901"/>
            <a:ext cx="10" cy="683575"/>
          </a:xfrm>
          <a:prstGeom prst="line">
            <a:avLst/>
          </a:prstGeom>
          <a:ln>
            <a:solidFill>
              <a:srgbClr val="00B0F0"/>
            </a:solidFill>
            <a:headEnd type="diamond" w="med" len="sm"/>
            <a:tailEnd type="diamond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稻壳儿搜索【幻雨工作室】_19">
            <a:extLst>
              <a:ext uri="{FF2B5EF4-FFF2-40B4-BE49-F238E27FC236}">
                <a16:creationId xmlns:a16="http://schemas.microsoft.com/office/drawing/2014/main" id="{30DCB0D5-26CE-4C6D-B3AE-85D2520083C0}"/>
              </a:ext>
            </a:extLst>
          </p:cNvPr>
          <p:cNvSpPr/>
          <p:nvPr/>
        </p:nvSpPr>
        <p:spPr>
          <a:xfrm>
            <a:off x="2583953" y="4473683"/>
            <a:ext cx="2972047" cy="79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2057A6"/>
                </a:solidFill>
                <a:latin typeface="+mj-ea"/>
                <a:sym typeface="+mn-ea"/>
              </a:rPr>
              <a:t>	2022</a:t>
            </a:r>
            <a:r>
              <a:rPr lang="zh-CN" altLang="en-US" sz="1600" dirty="0">
                <a:solidFill>
                  <a:srgbClr val="2057A6"/>
                </a:solidFill>
                <a:latin typeface="+mj-ea"/>
                <a:sym typeface="+mn-ea"/>
              </a:rPr>
              <a:t>年</a:t>
            </a:r>
            <a:r>
              <a:rPr lang="en-US" altLang="zh-CN" sz="1600" dirty="0">
                <a:solidFill>
                  <a:srgbClr val="2057A6"/>
                </a:solidFill>
                <a:latin typeface="+mj-ea"/>
                <a:sym typeface="+mn-ea"/>
              </a:rPr>
              <a:t>7</a:t>
            </a:r>
            <a:r>
              <a:rPr lang="zh-CN" altLang="en-US" sz="1600" dirty="0">
                <a:solidFill>
                  <a:srgbClr val="2057A6"/>
                </a:solidFill>
                <a:latin typeface="+mj-ea"/>
                <a:sym typeface="+mn-ea"/>
              </a:rPr>
              <a:t>月</a:t>
            </a:r>
            <a:endParaRPr lang="en-US" altLang="zh-CN" sz="1600" b="1" dirty="0">
              <a:solidFill>
                <a:srgbClr val="2057A6"/>
              </a:solidFill>
              <a:latin typeface="+mj-ea"/>
              <a:ea typeface="+mj-ea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项目合同签订</a:t>
            </a:r>
          </a:p>
        </p:txBody>
      </p:sp>
      <p:sp>
        <p:nvSpPr>
          <p:cNvPr id="181" name="稻壳儿搜索【幻雨工作室】_19">
            <a:extLst>
              <a:ext uri="{FF2B5EF4-FFF2-40B4-BE49-F238E27FC236}">
                <a16:creationId xmlns:a16="http://schemas.microsoft.com/office/drawing/2014/main" id="{F5746BE2-2CE5-475A-9D4B-B4A3C2DA4C21}"/>
              </a:ext>
            </a:extLst>
          </p:cNvPr>
          <p:cNvSpPr/>
          <p:nvPr/>
        </p:nvSpPr>
        <p:spPr>
          <a:xfrm>
            <a:off x="557930" y="1596414"/>
            <a:ext cx="2972047" cy="79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2057A6"/>
                </a:solidFill>
                <a:latin typeface="+mj-ea"/>
              </a:rPr>
              <a:t>	2022</a:t>
            </a:r>
            <a:r>
              <a:rPr lang="zh-CN" altLang="en-US" sz="1600" dirty="0">
                <a:solidFill>
                  <a:srgbClr val="2057A6"/>
                </a:solidFill>
                <a:latin typeface="+mj-ea"/>
              </a:rPr>
              <a:t>年</a:t>
            </a:r>
            <a:r>
              <a:rPr lang="en-US" altLang="zh-CN" sz="1600" dirty="0">
                <a:solidFill>
                  <a:srgbClr val="2057A6"/>
                </a:solidFill>
                <a:latin typeface="+mj-ea"/>
              </a:rPr>
              <a:t>7</a:t>
            </a:r>
            <a:r>
              <a:rPr lang="zh-CN" altLang="en-US" sz="1600" dirty="0">
                <a:solidFill>
                  <a:srgbClr val="2057A6"/>
                </a:solidFill>
                <a:latin typeface="+mj-ea"/>
              </a:rPr>
              <a:t>月</a:t>
            </a:r>
            <a:endParaRPr lang="en-US" altLang="zh-CN" sz="1600" dirty="0">
              <a:solidFill>
                <a:srgbClr val="2057A6"/>
              </a:solidFill>
              <a:latin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	</a:t>
            </a:r>
            <a:r>
              <a:rPr lang="zh-CN" altLang="en-US" sz="1600" dirty="0">
                <a:solidFill>
                  <a:schemeClr val="tx1"/>
                </a:solidFill>
                <a:latin typeface="+mj-ea"/>
                <a:ea typeface="+mj-ea"/>
                <a:sym typeface="+mn-ea"/>
              </a:rPr>
              <a:t>项目启动</a:t>
            </a:r>
          </a:p>
        </p:txBody>
      </p:sp>
      <p:sp>
        <p:nvSpPr>
          <p:cNvPr id="182" name="稻壳儿搜索【幻雨工作室】_19">
            <a:extLst>
              <a:ext uri="{FF2B5EF4-FFF2-40B4-BE49-F238E27FC236}">
                <a16:creationId xmlns:a16="http://schemas.microsoft.com/office/drawing/2014/main" id="{2A45C2E5-4864-41A2-9CCF-5B67397AD807}"/>
              </a:ext>
            </a:extLst>
          </p:cNvPr>
          <p:cNvSpPr/>
          <p:nvPr/>
        </p:nvSpPr>
        <p:spPr>
          <a:xfrm>
            <a:off x="6636000" y="4473683"/>
            <a:ext cx="2972035" cy="1116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2057A6"/>
                </a:solidFill>
                <a:latin typeface="+mj-ea"/>
                <a:sym typeface="+mn-ea"/>
              </a:rPr>
              <a:t>             2022</a:t>
            </a:r>
            <a:r>
              <a:rPr lang="zh-CN" altLang="en-US" sz="1600" dirty="0">
                <a:solidFill>
                  <a:srgbClr val="2057A6"/>
                </a:solidFill>
                <a:latin typeface="+mj-ea"/>
                <a:sym typeface="+mn-ea"/>
              </a:rPr>
              <a:t>年</a:t>
            </a:r>
            <a:r>
              <a:rPr lang="en-US" altLang="zh-CN" sz="1600" dirty="0">
                <a:solidFill>
                  <a:srgbClr val="2057A6"/>
                </a:solidFill>
                <a:latin typeface="+mj-ea"/>
                <a:sym typeface="+mn-ea"/>
              </a:rPr>
              <a:t>7</a:t>
            </a:r>
            <a:r>
              <a:rPr lang="zh-CN" altLang="en-US" sz="1600" dirty="0">
                <a:solidFill>
                  <a:srgbClr val="2057A6"/>
                </a:solidFill>
                <a:latin typeface="+mj-ea"/>
                <a:sym typeface="+mn-ea"/>
              </a:rPr>
              <a:t>月</a:t>
            </a:r>
            <a:r>
              <a:rPr lang="en-US" altLang="zh-CN" sz="1600" dirty="0">
                <a:solidFill>
                  <a:srgbClr val="2057A6"/>
                </a:solidFill>
                <a:latin typeface="+mj-ea"/>
                <a:sym typeface="+mn-ea"/>
              </a:rPr>
              <a:t>7</a:t>
            </a:r>
            <a:r>
              <a:rPr lang="zh-CN" altLang="en-US" sz="1600" dirty="0">
                <a:solidFill>
                  <a:srgbClr val="2057A6"/>
                </a:solidFill>
                <a:latin typeface="+mj-ea"/>
                <a:sym typeface="+mn-ea"/>
              </a:rPr>
              <a:t>日</a:t>
            </a:r>
            <a:endParaRPr lang="en-US" altLang="zh-CN" sz="1600" b="1" dirty="0">
              <a:solidFill>
                <a:srgbClr val="2057A6"/>
              </a:solidFill>
              <a:latin typeface="+mj-ea"/>
              <a:ea typeface="+mj-ea"/>
              <a:cs typeface="TTTGB" panose="020C06030202040F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完成系统全部功能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           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项目上线试运行</a:t>
            </a:r>
          </a:p>
        </p:txBody>
      </p:sp>
      <p:cxnSp>
        <p:nvCxnSpPr>
          <p:cNvPr id="183" name="稻壳儿搜索【幻雨工作室】_15">
            <a:extLst>
              <a:ext uri="{FF2B5EF4-FFF2-40B4-BE49-F238E27FC236}">
                <a16:creationId xmlns:a16="http://schemas.microsoft.com/office/drawing/2014/main" id="{EFDA2D11-7376-47AF-8924-EB3935A26972}"/>
              </a:ext>
            </a:extLst>
          </p:cNvPr>
          <p:cNvCxnSpPr>
            <a:stCxn id="185" idx="2"/>
            <a:endCxn id="190" idx="0"/>
          </p:cNvCxnSpPr>
          <p:nvPr/>
        </p:nvCxnSpPr>
        <p:spPr>
          <a:xfrm>
            <a:off x="6095998" y="2388041"/>
            <a:ext cx="2" cy="685435"/>
          </a:xfrm>
          <a:prstGeom prst="line">
            <a:avLst/>
          </a:prstGeom>
          <a:ln>
            <a:solidFill>
              <a:srgbClr val="00B0F0"/>
            </a:solidFill>
            <a:headEnd type="diamond" w="med" len="sm"/>
            <a:tailEnd type="diamond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稻壳儿搜索【幻雨工作室】_16">
            <a:extLst>
              <a:ext uri="{FF2B5EF4-FFF2-40B4-BE49-F238E27FC236}">
                <a16:creationId xmlns:a16="http://schemas.microsoft.com/office/drawing/2014/main" id="{522FFCF8-F33D-492E-86EE-23357525ADBB}"/>
              </a:ext>
            </a:extLst>
          </p:cNvPr>
          <p:cNvCxnSpPr>
            <a:stCxn id="191" idx="4"/>
            <a:endCxn id="182" idx="0"/>
          </p:cNvCxnSpPr>
          <p:nvPr/>
        </p:nvCxnSpPr>
        <p:spPr>
          <a:xfrm flipH="1">
            <a:off x="8122018" y="4153476"/>
            <a:ext cx="5" cy="320207"/>
          </a:xfrm>
          <a:prstGeom prst="line">
            <a:avLst/>
          </a:prstGeom>
          <a:ln>
            <a:solidFill>
              <a:srgbClr val="00B0F0"/>
            </a:solidFill>
            <a:headEnd type="diamond" w="med" len="sm"/>
            <a:tailEnd type="diamond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5" name="稻壳儿搜索【幻雨工作室】_19">
            <a:extLst>
              <a:ext uri="{FF2B5EF4-FFF2-40B4-BE49-F238E27FC236}">
                <a16:creationId xmlns:a16="http://schemas.microsoft.com/office/drawing/2014/main" id="{43F37CF1-2F06-4B61-A054-D42BBD96C393}"/>
              </a:ext>
            </a:extLst>
          </p:cNvPr>
          <p:cNvSpPr/>
          <p:nvPr/>
        </p:nvSpPr>
        <p:spPr>
          <a:xfrm>
            <a:off x="4609978" y="1596414"/>
            <a:ext cx="2972040" cy="791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2057A6"/>
                </a:solidFill>
                <a:latin typeface="+mj-ea"/>
                <a:sym typeface="+mn-ea"/>
              </a:rPr>
              <a:t>            2022</a:t>
            </a:r>
            <a:r>
              <a:rPr lang="zh-CN" altLang="en-US" sz="1600" dirty="0">
                <a:solidFill>
                  <a:srgbClr val="2057A6"/>
                </a:solidFill>
                <a:latin typeface="+mj-ea"/>
                <a:sym typeface="+mn-ea"/>
              </a:rPr>
              <a:t>年</a:t>
            </a:r>
            <a:r>
              <a:rPr lang="en-US" altLang="zh-CN" sz="1600" dirty="0">
                <a:solidFill>
                  <a:srgbClr val="2057A6"/>
                </a:solidFill>
                <a:latin typeface="+mj-ea"/>
                <a:sym typeface="+mn-ea"/>
              </a:rPr>
              <a:t>12</a:t>
            </a:r>
            <a:r>
              <a:rPr lang="zh-CN" altLang="en-US" sz="1600" dirty="0">
                <a:solidFill>
                  <a:srgbClr val="2057A6"/>
                </a:solidFill>
                <a:latin typeface="+mj-ea"/>
                <a:sym typeface="+mn-ea"/>
              </a:rPr>
              <a:t>月</a:t>
            </a:r>
            <a:r>
              <a:rPr lang="en-US" altLang="zh-CN" sz="1600" dirty="0">
                <a:solidFill>
                  <a:srgbClr val="2057A6"/>
                </a:solidFill>
                <a:latin typeface="+mj-ea"/>
                <a:sym typeface="+mn-ea"/>
              </a:rPr>
              <a:t>30</a:t>
            </a:r>
            <a:r>
              <a:rPr lang="zh-CN" altLang="en-US" sz="1600" dirty="0">
                <a:solidFill>
                  <a:srgbClr val="2057A6"/>
                </a:solidFill>
                <a:latin typeface="+mj-ea"/>
                <a:sym typeface="+mn-ea"/>
              </a:rPr>
              <a:t>日</a:t>
            </a:r>
            <a:endParaRPr lang="en-US" altLang="zh-CN" sz="1600" b="1" dirty="0">
              <a:solidFill>
                <a:srgbClr val="2057A6"/>
              </a:solidFill>
              <a:latin typeface="+mj-ea"/>
              <a:ea typeface="+mj-ea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完成旧系统功能</a:t>
            </a:r>
          </a:p>
        </p:txBody>
      </p:sp>
      <p:sp>
        <p:nvSpPr>
          <p:cNvPr id="186" name="稻壳儿搜索【幻雨工作室】_19">
            <a:extLst>
              <a:ext uri="{FF2B5EF4-FFF2-40B4-BE49-F238E27FC236}">
                <a16:creationId xmlns:a16="http://schemas.microsoft.com/office/drawing/2014/main" id="{3211D678-615D-47C5-9D65-2CB343BC5B21}"/>
              </a:ext>
            </a:extLst>
          </p:cNvPr>
          <p:cNvSpPr/>
          <p:nvPr/>
        </p:nvSpPr>
        <p:spPr>
          <a:xfrm>
            <a:off x="8662018" y="1596414"/>
            <a:ext cx="2972035" cy="7934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2057A6"/>
                </a:solidFill>
                <a:latin typeface="+mj-ea"/>
              </a:rPr>
              <a:t>             2023</a:t>
            </a:r>
            <a:r>
              <a:rPr lang="zh-CN" altLang="en-US" sz="1600" dirty="0">
                <a:solidFill>
                  <a:srgbClr val="2057A6"/>
                </a:solidFill>
                <a:latin typeface="+mj-ea"/>
              </a:rPr>
              <a:t>年</a:t>
            </a:r>
            <a:r>
              <a:rPr lang="en-US" altLang="zh-CN" sz="1600" dirty="0">
                <a:solidFill>
                  <a:srgbClr val="2057A6"/>
                </a:solidFill>
                <a:latin typeface="+mj-ea"/>
              </a:rPr>
              <a:t>10</a:t>
            </a:r>
            <a:r>
              <a:rPr lang="zh-CN" altLang="en-US" sz="1600" dirty="0">
                <a:solidFill>
                  <a:srgbClr val="2057A6"/>
                </a:solidFill>
                <a:latin typeface="+mj-ea"/>
              </a:rPr>
              <a:t>月</a:t>
            </a:r>
            <a:r>
              <a:rPr lang="en-US" altLang="zh-CN" sz="1600" dirty="0">
                <a:solidFill>
                  <a:srgbClr val="2057A6"/>
                </a:solidFill>
                <a:latin typeface="+mj-ea"/>
              </a:rPr>
              <a:t>9</a:t>
            </a:r>
            <a:r>
              <a:rPr lang="zh-CN" altLang="en-US" sz="1600" dirty="0">
                <a:solidFill>
                  <a:srgbClr val="2057A6"/>
                </a:solidFill>
                <a:latin typeface="+mj-ea"/>
              </a:rPr>
              <a:t>日</a:t>
            </a:r>
            <a:endParaRPr lang="en-US" altLang="zh-CN" sz="1600" b="1" dirty="0">
              <a:solidFill>
                <a:srgbClr val="2057A6"/>
              </a:solidFill>
              <a:latin typeface="+mj-ea"/>
              <a:cs typeface="TTTGB" panose="020C06030202040F0204" charset="-122"/>
              <a:sym typeface="+mn-ea"/>
            </a:endParaRPr>
          </a:p>
          <a:p>
            <a:pPr indent="0" algn="ctr"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  <a:sym typeface="+mn-ea"/>
              </a:rPr>
              <a:t>项目验收</a:t>
            </a:r>
          </a:p>
        </p:txBody>
      </p:sp>
      <p:cxnSp>
        <p:nvCxnSpPr>
          <p:cNvPr id="187" name="直接连接符 186">
            <a:extLst>
              <a:ext uri="{FF2B5EF4-FFF2-40B4-BE49-F238E27FC236}">
                <a16:creationId xmlns:a16="http://schemas.microsoft.com/office/drawing/2014/main" id="{496646F3-270F-489F-BB0F-07849DE083E1}"/>
              </a:ext>
            </a:extLst>
          </p:cNvPr>
          <p:cNvCxnSpPr/>
          <p:nvPr/>
        </p:nvCxnSpPr>
        <p:spPr>
          <a:xfrm>
            <a:off x="615950" y="3588029"/>
            <a:ext cx="10905331" cy="0"/>
          </a:xfrm>
          <a:prstGeom prst="line">
            <a:avLst/>
          </a:prstGeom>
          <a:ln w="38100">
            <a:solidFill>
              <a:srgbClr val="6296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椭圆 187">
            <a:extLst>
              <a:ext uri="{FF2B5EF4-FFF2-40B4-BE49-F238E27FC236}">
                <a16:creationId xmlns:a16="http://schemas.microsoft.com/office/drawing/2014/main" id="{56D4D061-2249-4CBF-B85B-B414609DD4BA}"/>
              </a:ext>
            </a:extLst>
          </p:cNvPr>
          <p:cNvSpPr/>
          <p:nvPr/>
        </p:nvSpPr>
        <p:spPr>
          <a:xfrm>
            <a:off x="1503954" y="3073476"/>
            <a:ext cx="1080000" cy="1080000"/>
          </a:xfrm>
          <a:prstGeom prst="ellipse">
            <a:avLst/>
          </a:prstGeom>
          <a:solidFill>
            <a:srgbClr val="629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9" name="椭圆 188">
            <a:extLst>
              <a:ext uri="{FF2B5EF4-FFF2-40B4-BE49-F238E27FC236}">
                <a16:creationId xmlns:a16="http://schemas.microsoft.com/office/drawing/2014/main" id="{0D2DB095-4E48-421A-899A-70C3CB172D32}"/>
              </a:ext>
            </a:extLst>
          </p:cNvPr>
          <p:cNvSpPr/>
          <p:nvPr/>
        </p:nvSpPr>
        <p:spPr>
          <a:xfrm>
            <a:off x="9608046" y="3073476"/>
            <a:ext cx="1080000" cy="1080000"/>
          </a:xfrm>
          <a:prstGeom prst="ellipse">
            <a:avLst/>
          </a:prstGeom>
          <a:solidFill>
            <a:srgbClr val="629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0" name="椭圆 189">
            <a:extLst>
              <a:ext uri="{FF2B5EF4-FFF2-40B4-BE49-F238E27FC236}">
                <a16:creationId xmlns:a16="http://schemas.microsoft.com/office/drawing/2014/main" id="{2105C1DE-176C-451C-8C2B-1512E66847E1}"/>
              </a:ext>
            </a:extLst>
          </p:cNvPr>
          <p:cNvSpPr/>
          <p:nvPr/>
        </p:nvSpPr>
        <p:spPr>
          <a:xfrm>
            <a:off x="5556000" y="3073476"/>
            <a:ext cx="1080000" cy="1080000"/>
          </a:xfrm>
          <a:prstGeom prst="ellipse">
            <a:avLst/>
          </a:prstGeom>
          <a:solidFill>
            <a:srgbClr val="629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5FA4FDC1-D6F3-43CC-9103-80DEE2E96AC8}"/>
              </a:ext>
            </a:extLst>
          </p:cNvPr>
          <p:cNvSpPr/>
          <p:nvPr/>
        </p:nvSpPr>
        <p:spPr>
          <a:xfrm>
            <a:off x="7582023" y="3073476"/>
            <a:ext cx="1080000" cy="1080000"/>
          </a:xfrm>
          <a:prstGeom prst="ellipse">
            <a:avLst/>
          </a:prstGeom>
          <a:solidFill>
            <a:srgbClr val="629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2" name="椭圆 191">
            <a:extLst>
              <a:ext uri="{FF2B5EF4-FFF2-40B4-BE49-F238E27FC236}">
                <a16:creationId xmlns:a16="http://schemas.microsoft.com/office/drawing/2014/main" id="{016829A9-DC4A-4774-AD79-076F55D25C2A}"/>
              </a:ext>
            </a:extLst>
          </p:cNvPr>
          <p:cNvSpPr/>
          <p:nvPr/>
        </p:nvSpPr>
        <p:spPr>
          <a:xfrm>
            <a:off x="3529977" y="3073476"/>
            <a:ext cx="1080000" cy="1080000"/>
          </a:xfrm>
          <a:prstGeom prst="ellipse">
            <a:avLst/>
          </a:prstGeom>
          <a:solidFill>
            <a:srgbClr val="6296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93" name="图形 192" descr="灯泡和齿轮">
            <a:extLst>
              <a:ext uri="{FF2B5EF4-FFF2-40B4-BE49-F238E27FC236}">
                <a16:creationId xmlns:a16="http://schemas.microsoft.com/office/drawing/2014/main" id="{498A2770-5380-4AB3-8415-EF70CB2E7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83953" y="3233580"/>
            <a:ext cx="720000" cy="720000"/>
          </a:xfrm>
          <a:prstGeom prst="rect">
            <a:avLst/>
          </a:prstGeom>
        </p:spPr>
      </p:pic>
      <p:pic>
        <p:nvPicPr>
          <p:cNvPr id="194" name="图形 193" descr="购物车">
            <a:extLst>
              <a:ext uri="{FF2B5EF4-FFF2-40B4-BE49-F238E27FC236}">
                <a16:creationId xmlns:a16="http://schemas.microsoft.com/office/drawing/2014/main" id="{C048ABF8-C4C2-4E6D-A574-7F5D08DAF7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9976" y="3318029"/>
            <a:ext cx="540000" cy="540000"/>
          </a:xfrm>
          <a:prstGeom prst="rect">
            <a:avLst/>
          </a:prstGeom>
        </p:spPr>
      </p:pic>
      <p:pic>
        <p:nvPicPr>
          <p:cNvPr id="195" name="图形 194" descr="合同">
            <a:extLst>
              <a:ext uri="{FF2B5EF4-FFF2-40B4-BE49-F238E27FC236}">
                <a16:creationId xmlns:a16="http://schemas.microsoft.com/office/drawing/2014/main" id="{92C0F80C-4B2F-4D5C-A1B8-F87B569689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1998" y="3262124"/>
            <a:ext cx="648000" cy="648000"/>
          </a:xfrm>
          <a:prstGeom prst="rect">
            <a:avLst/>
          </a:prstGeom>
        </p:spPr>
      </p:pic>
      <p:pic>
        <p:nvPicPr>
          <p:cNvPr id="196" name="图形 195" descr="清单演示文稿">
            <a:extLst>
              <a:ext uri="{FF2B5EF4-FFF2-40B4-BE49-F238E27FC236}">
                <a16:creationId xmlns:a16="http://schemas.microsoft.com/office/drawing/2014/main" id="{9529CE04-5861-4AE7-A208-318C4A0BB7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2017" y="3238391"/>
            <a:ext cx="720000" cy="720000"/>
          </a:xfrm>
          <a:prstGeom prst="rect">
            <a:avLst/>
          </a:prstGeom>
        </p:spPr>
      </p:pic>
      <p:pic>
        <p:nvPicPr>
          <p:cNvPr id="197" name="图形 196" descr="复选标记">
            <a:extLst>
              <a:ext uri="{FF2B5EF4-FFF2-40B4-BE49-F238E27FC236}">
                <a16:creationId xmlns:a16="http://schemas.microsoft.com/office/drawing/2014/main" id="{3297D541-D217-4710-9EF1-286AE12BF7F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878035" y="334347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438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>
            <a:extLst>
              <a:ext uri="{FF2B5EF4-FFF2-40B4-BE49-F238E27FC236}">
                <a16:creationId xmlns:a16="http://schemas.microsoft.com/office/drawing/2014/main" id="{F311C8B1-59D5-4E55-A747-38475727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0580"/>
            <a:ext cx="5948721" cy="478726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项目计划</a:t>
            </a:r>
            <a:r>
              <a:rPr lang="en-US" altLang="zh-CN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-</a:t>
            </a:r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关键里程碑</a:t>
            </a:r>
          </a:p>
        </p:txBody>
      </p:sp>
      <p:sp>
        <p:nvSpPr>
          <p:cNvPr id="29" name="线条">
            <a:extLst>
              <a:ext uri="{FF2B5EF4-FFF2-40B4-BE49-F238E27FC236}">
                <a16:creationId xmlns:a16="http://schemas.microsoft.com/office/drawing/2014/main" id="{EFFD5DEC-14AD-4F15-AF2C-583CFD7B0A04}"/>
              </a:ext>
            </a:extLst>
          </p:cNvPr>
          <p:cNvSpPr/>
          <p:nvPr/>
        </p:nvSpPr>
        <p:spPr>
          <a:xfrm>
            <a:off x="112623" y="3585804"/>
            <a:ext cx="1983864" cy="11871"/>
          </a:xfrm>
          <a:prstGeom prst="line">
            <a:avLst/>
          </a:prstGeom>
          <a:ln w="63500">
            <a:solidFill>
              <a:srgbClr val="0060FF">
                <a:alpha val="50000"/>
              </a:srgb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30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711DC19A-4338-4F97-8299-45F303DD16B9}"/>
              </a:ext>
            </a:extLst>
          </p:cNvPr>
          <p:cNvSpPr txBox="1"/>
          <p:nvPr/>
        </p:nvSpPr>
        <p:spPr>
          <a:xfrm>
            <a:off x="1028074" y="2676888"/>
            <a:ext cx="1800000" cy="826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12700">
              <a:lnSpc>
                <a:spcPct val="120000"/>
              </a:lnSpc>
              <a:spcBef>
                <a:spcPts val="600"/>
              </a:spcBef>
              <a:defRPr sz="20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defTabSz="228612" hangingPunct="0">
              <a:lnSpc>
                <a:spcPct val="150000"/>
              </a:lnSpc>
              <a:spcBef>
                <a:spcPts val="350"/>
              </a:spcBef>
              <a:defRPr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00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项目启动</a:t>
            </a:r>
          </a:p>
        </p:txBody>
      </p:sp>
      <p:sp>
        <p:nvSpPr>
          <p:cNvPr id="31" name="圆形">
            <a:extLst>
              <a:ext uri="{FF2B5EF4-FFF2-40B4-BE49-F238E27FC236}">
                <a16:creationId xmlns:a16="http://schemas.microsoft.com/office/drawing/2014/main" id="{97862996-B5EB-4725-9F25-4F60DA4F35C6}"/>
              </a:ext>
            </a:extLst>
          </p:cNvPr>
          <p:cNvSpPr/>
          <p:nvPr/>
        </p:nvSpPr>
        <p:spPr>
          <a:xfrm>
            <a:off x="1916809" y="3533917"/>
            <a:ext cx="112621" cy="112621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32" name="线条">
            <a:extLst>
              <a:ext uri="{FF2B5EF4-FFF2-40B4-BE49-F238E27FC236}">
                <a16:creationId xmlns:a16="http://schemas.microsoft.com/office/drawing/2014/main" id="{1DDF6B6E-DCDA-4298-B256-92E38AB713E6}"/>
              </a:ext>
            </a:extLst>
          </p:cNvPr>
          <p:cNvSpPr/>
          <p:nvPr/>
        </p:nvSpPr>
        <p:spPr>
          <a:xfrm flipV="1">
            <a:off x="1952338" y="3634159"/>
            <a:ext cx="1" cy="108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33" name="2020.03">
            <a:extLst>
              <a:ext uri="{FF2B5EF4-FFF2-40B4-BE49-F238E27FC236}">
                <a16:creationId xmlns:a16="http://schemas.microsoft.com/office/drawing/2014/main" id="{4FA489F8-B428-4439-9E65-7B2BFE66E15E}"/>
              </a:ext>
            </a:extLst>
          </p:cNvPr>
          <p:cNvSpPr txBox="1"/>
          <p:nvPr/>
        </p:nvSpPr>
        <p:spPr>
          <a:xfrm>
            <a:off x="2279426" y="3736504"/>
            <a:ext cx="1158603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2021/7/23</a:t>
            </a:r>
          </a:p>
        </p:txBody>
      </p:sp>
      <p:sp>
        <p:nvSpPr>
          <p:cNvPr id="34" name="圆形">
            <a:extLst>
              <a:ext uri="{FF2B5EF4-FFF2-40B4-BE49-F238E27FC236}">
                <a16:creationId xmlns:a16="http://schemas.microsoft.com/office/drawing/2014/main" id="{0480A6C8-FC5D-4735-ACBF-F2E2FA775AC4}"/>
              </a:ext>
            </a:extLst>
          </p:cNvPr>
          <p:cNvSpPr/>
          <p:nvPr/>
        </p:nvSpPr>
        <p:spPr>
          <a:xfrm>
            <a:off x="4054813" y="3533917"/>
            <a:ext cx="112621" cy="112621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35" name="线条">
            <a:extLst>
              <a:ext uri="{FF2B5EF4-FFF2-40B4-BE49-F238E27FC236}">
                <a16:creationId xmlns:a16="http://schemas.microsoft.com/office/drawing/2014/main" id="{792F48AE-58B5-4D70-AD79-2CF9C22CF81A}"/>
              </a:ext>
            </a:extLst>
          </p:cNvPr>
          <p:cNvSpPr/>
          <p:nvPr/>
        </p:nvSpPr>
        <p:spPr>
          <a:xfrm flipV="1">
            <a:off x="4090340" y="3634159"/>
            <a:ext cx="1" cy="108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headEnd type="oval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36" name="2020.05">
            <a:extLst>
              <a:ext uri="{FF2B5EF4-FFF2-40B4-BE49-F238E27FC236}">
                <a16:creationId xmlns:a16="http://schemas.microsoft.com/office/drawing/2014/main" id="{85F6BCAA-C398-4127-BED5-ECE0594BF1A2}"/>
              </a:ext>
            </a:extLst>
          </p:cNvPr>
          <p:cNvSpPr txBox="1"/>
          <p:nvPr/>
        </p:nvSpPr>
        <p:spPr>
          <a:xfrm>
            <a:off x="4253083" y="3733073"/>
            <a:ext cx="1204821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sz="1600" kern="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</a:t>
            </a:r>
            <a:r>
              <a:rPr lang="en-US" altLang="zh-CN" sz="1600" kern="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2/8/12</a:t>
            </a:r>
            <a:endParaRPr sz="1600" kern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D3FB4FCF-F76E-4490-8815-337C26B3563C}"/>
              </a:ext>
            </a:extLst>
          </p:cNvPr>
          <p:cNvSpPr txBox="1"/>
          <p:nvPr/>
        </p:nvSpPr>
        <p:spPr>
          <a:xfrm>
            <a:off x="3380596" y="2685362"/>
            <a:ext cx="1800000" cy="75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12700">
              <a:lnSpc>
                <a:spcPct val="120000"/>
              </a:lnSpc>
              <a:spcBef>
                <a:spcPts val="600"/>
              </a:spcBef>
              <a:defRPr sz="20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hangingPunct="0">
              <a:lnSpc>
                <a:spcPct val="150000"/>
              </a:lnSpc>
              <a:spcBef>
                <a:spcPts val="0"/>
              </a:spcBef>
              <a:defRPr/>
            </a:pPr>
            <a:r>
              <a:rPr lang="zh-CN" altLang="en-US" sz="1000" kern="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完成需求评审，确认需求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31003D8-280D-41B6-BEA2-F3714694ADB2}"/>
              </a:ext>
            </a:extLst>
          </p:cNvPr>
          <p:cNvGrpSpPr/>
          <p:nvPr/>
        </p:nvGrpSpPr>
        <p:grpSpPr>
          <a:xfrm>
            <a:off x="6062049" y="3533917"/>
            <a:ext cx="112621" cy="1180242"/>
            <a:chOff x="8285719" y="3533917"/>
            <a:chExt cx="112621" cy="1180242"/>
          </a:xfrm>
        </p:grpSpPr>
        <p:sp>
          <p:nvSpPr>
            <p:cNvPr id="39" name="圆形">
              <a:extLst>
                <a:ext uri="{FF2B5EF4-FFF2-40B4-BE49-F238E27FC236}">
                  <a16:creationId xmlns:a16="http://schemas.microsoft.com/office/drawing/2014/main" id="{DD3FFC52-7A0D-42E8-82FC-13A939F32B0B}"/>
                </a:ext>
              </a:extLst>
            </p:cNvPr>
            <p:cNvSpPr/>
            <p:nvPr/>
          </p:nvSpPr>
          <p:spPr>
            <a:xfrm>
              <a:off x="8285719" y="3533917"/>
              <a:ext cx="112621" cy="11262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40" name="线条">
              <a:extLst>
                <a:ext uri="{FF2B5EF4-FFF2-40B4-BE49-F238E27FC236}">
                  <a16:creationId xmlns:a16="http://schemas.microsoft.com/office/drawing/2014/main" id="{829000C2-0DBC-4B03-B3F8-EEA18A41601F}"/>
                </a:ext>
              </a:extLst>
            </p:cNvPr>
            <p:cNvSpPr/>
            <p:nvPr/>
          </p:nvSpPr>
          <p:spPr>
            <a:xfrm flipV="1">
              <a:off x="8342029" y="3634159"/>
              <a:ext cx="1" cy="1080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  <a:headEnd type="oval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</p:grpSp>
      <p:sp>
        <p:nvSpPr>
          <p:cNvPr id="41" name="2020.07">
            <a:extLst>
              <a:ext uri="{FF2B5EF4-FFF2-40B4-BE49-F238E27FC236}">
                <a16:creationId xmlns:a16="http://schemas.microsoft.com/office/drawing/2014/main" id="{178016C4-8198-4029-809E-5CB19294885A}"/>
              </a:ext>
            </a:extLst>
          </p:cNvPr>
          <p:cNvSpPr txBox="1"/>
          <p:nvPr/>
        </p:nvSpPr>
        <p:spPr>
          <a:xfrm>
            <a:off x="6263967" y="3733073"/>
            <a:ext cx="1315168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2023/6/26</a:t>
            </a:r>
            <a:endParaRPr lang="zh-CN" altLang="en-US" sz="16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B7123C1E-16A9-47B1-80B9-1662A7923897}"/>
              </a:ext>
            </a:extLst>
          </p:cNvPr>
          <p:cNvSpPr txBox="1"/>
          <p:nvPr/>
        </p:nvSpPr>
        <p:spPr>
          <a:xfrm>
            <a:off x="6263967" y="4171123"/>
            <a:ext cx="1590068" cy="13360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defPPr>
              <a:defRPr lang="zh-CN"/>
            </a:defPPr>
            <a:lvl1pPr defTabSz="228612" hangingPunct="0">
              <a:lnSpc>
                <a:spcPct val="150000"/>
              </a:lnSpc>
              <a:spcBef>
                <a:spcPts val="350"/>
              </a:spcBef>
              <a:defRPr sz="1000" b="0" ker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</a:defRPr>
            </a:lvl1pPr>
          </a:lstStyle>
          <a:p>
            <a:pPr algn="l" fontAlgn="ctr"/>
            <a:r>
              <a:rPr lang="zh-CN" altLang="en-US" sz="10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+mn-ea"/>
              </a:rPr>
              <a:t>功能清单中剩余功能开发，包含调研的扩展需求</a:t>
            </a:r>
            <a:endParaRPr lang="zh-CN" altLang="en-US" sz="1000" b="0" i="0" u="none" strike="noStrike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3" name="线条">
            <a:extLst>
              <a:ext uri="{FF2B5EF4-FFF2-40B4-BE49-F238E27FC236}">
                <a16:creationId xmlns:a16="http://schemas.microsoft.com/office/drawing/2014/main" id="{DC6CCDD2-BCF5-4C55-BBF1-7247B1B953BA}"/>
              </a:ext>
            </a:extLst>
          </p:cNvPr>
          <p:cNvSpPr/>
          <p:nvPr/>
        </p:nvSpPr>
        <p:spPr>
          <a:xfrm flipV="1">
            <a:off x="913812" y="2445071"/>
            <a:ext cx="1" cy="1080000"/>
          </a:xfrm>
          <a:prstGeom prst="line">
            <a:avLst/>
          </a:prstGeom>
          <a:ln w="12700" cap="rnd">
            <a:solidFill>
              <a:schemeClr val="bg1">
                <a:lumMod val="50000"/>
              </a:schemeClr>
            </a:solidFill>
            <a:miter lim="400000"/>
            <a:headEnd type="none"/>
            <a:tailEnd type="oval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44" name="圆形">
            <a:extLst>
              <a:ext uri="{FF2B5EF4-FFF2-40B4-BE49-F238E27FC236}">
                <a16:creationId xmlns:a16="http://schemas.microsoft.com/office/drawing/2014/main" id="{D10B860B-7C3A-4C88-9B5E-D6F3D8ACDA49}"/>
              </a:ext>
            </a:extLst>
          </p:cNvPr>
          <p:cNvSpPr/>
          <p:nvPr/>
        </p:nvSpPr>
        <p:spPr>
          <a:xfrm>
            <a:off x="857501" y="3529495"/>
            <a:ext cx="112620" cy="112621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45" name="2020.02">
            <a:extLst>
              <a:ext uri="{FF2B5EF4-FFF2-40B4-BE49-F238E27FC236}">
                <a16:creationId xmlns:a16="http://schemas.microsoft.com/office/drawing/2014/main" id="{C64832C0-6F61-4BBE-BB11-838A0E702473}"/>
              </a:ext>
            </a:extLst>
          </p:cNvPr>
          <p:cNvSpPr txBox="1"/>
          <p:nvPr/>
        </p:nvSpPr>
        <p:spPr>
          <a:xfrm>
            <a:off x="1051256" y="2325079"/>
            <a:ext cx="1309689" cy="327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2021/7/10</a:t>
            </a:r>
            <a:endParaRPr sz="1600" kern="0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368893C8-968B-4978-B434-03E6B56F49F5}"/>
              </a:ext>
            </a:extLst>
          </p:cNvPr>
          <p:cNvSpPr txBox="1"/>
          <p:nvPr/>
        </p:nvSpPr>
        <p:spPr>
          <a:xfrm>
            <a:off x="2278419" y="4214347"/>
            <a:ext cx="1800000" cy="909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12700">
              <a:lnSpc>
                <a:spcPct val="120000"/>
              </a:lnSpc>
              <a:spcBef>
                <a:spcPts val="600"/>
              </a:spcBef>
              <a:defRPr sz="20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hangingPunct="0">
              <a:lnSpc>
                <a:spcPct val="150000"/>
              </a:lnSpc>
              <a:defRPr/>
            </a:pPr>
            <a:r>
              <a:rPr lang="zh-CN" altLang="en-US" sz="1000" kern="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需求调研</a:t>
            </a:r>
          </a:p>
        </p:txBody>
      </p:sp>
      <p:sp>
        <p:nvSpPr>
          <p:cNvPr id="47" name="圆形">
            <a:extLst>
              <a:ext uri="{FF2B5EF4-FFF2-40B4-BE49-F238E27FC236}">
                <a16:creationId xmlns:a16="http://schemas.microsoft.com/office/drawing/2014/main" id="{55E2C24A-BAA2-4EB2-A51D-7877B3EEDE9C}"/>
              </a:ext>
            </a:extLst>
          </p:cNvPr>
          <p:cNvSpPr/>
          <p:nvPr/>
        </p:nvSpPr>
        <p:spPr>
          <a:xfrm>
            <a:off x="3132500" y="3529494"/>
            <a:ext cx="112621" cy="112621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bg1">
                <a:lumMod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48" name="线条">
            <a:extLst>
              <a:ext uri="{FF2B5EF4-FFF2-40B4-BE49-F238E27FC236}">
                <a16:creationId xmlns:a16="http://schemas.microsoft.com/office/drawing/2014/main" id="{B1D80C46-C3BB-48F6-A795-B796A7980496}"/>
              </a:ext>
            </a:extLst>
          </p:cNvPr>
          <p:cNvSpPr/>
          <p:nvPr/>
        </p:nvSpPr>
        <p:spPr>
          <a:xfrm flipV="1">
            <a:off x="3178419" y="2445071"/>
            <a:ext cx="1" cy="108000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miter lim="400000"/>
            <a:tailEnd type="oval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49" name="2020.04">
            <a:extLst>
              <a:ext uri="{FF2B5EF4-FFF2-40B4-BE49-F238E27FC236}">
                <a16:creationId xmlns:a16="http://schemas.microsoft.com/office/drawing/2014/main" id="{9DB6908D-195C-4466-B92D-C2183FD8DC5D}"/>
              </a:ext>
            </a:extLst>
          </p:cNvPr>
          <p:cNvSpPr txBox="1"/>
          <p:nvPr/>
        </p:nvSpPr>
        <p:spPr>
          <a:xfrm>
            <a:off x="3321825" y="2326074"/>
            <a:ext cx="1294940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2022/7/28</a:t>
            </a:r>
          </a:p>
        </p:txBody>
      </p:sp>
      <p:sp>
        <p:nvSpPr>
          <p:cNvPr id="50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4BD85E86-14C7-4B23-AE5D-139A2BA99A6A}"/>
              </a:ext>
            </a:extLst>
          </p:cNvPr>
          <p:cNvSpPr txBox="1"/>
          <p:nvPr/>
        </p:nvSpPr>
        <p:spPr>
          <a:xfrm>
            <a:off x="4211400" y="4214347"/>
            <a:ext cx="1800000" cy="909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12700">
              <a:lnSpc>
                <a:spcPct val="120000"/>
              </a:lnSpc>
              <a:spcBef>
                <a:spcPts val="600"/>
              </a:spcBef>
              <a:defRPr sz="20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r>
              <a:rPr lang="zh-CN" altLang="en-US" sz="900" b="0" i="0" dirty="0">
                <a:solidFill>
                  <a:srgbClr val="7F7F7F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完成概要和详细设计</a:t>
            </a:r>
            <a:endParaRPr lang="zh-CN" altLang="en-US" sz="1000" kern="0" dirty="0">
              <a:solidFill>
                <a:srgbClr val="7F7F7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CEE99432-BB92-46D1-8EBC-7F785D1B98E9}"/>
              </a:ext>
            </a:extLst>
          </p:cNvPr>
          <p:cNvGrpSpPr/>
          <p:nvPr/>
        </p:nvGrpSpPr>
        <p:grpSpPr>
          <a:xfrm>
            <a:off x="5288854" y="2445071"/>
            <a:ext cx="112621" cy="1197044"/>
            <a:chOff x="6992978" y="2445071"/>
            <a:chExt cx="112621" cy="1197044"/>
          </a:xfrm>
        </p:grpSpPr>
        <p:sp>
          <p:nvSpPr>
            <p:cNvPr id="52" name="圆形">
              <a:extLst>
                <a:ext uri="{FF2B5EF4-FFF2-40B4-BE49-F238E27FC236}">
                  <a16:creationId xmlns:a16="http://schemas.microsoft.com/office/drawing/2014/main" id="{CEF5E9CE-A2DE-4391-B7EE-28A6BCC181B0}"/>
                </a:ext>
              </a:extLst>
            </p:cNvPr>
            <p:cNvSpPr/>
            <p:nvPr/>
          </p:nvSpPr>
          <p:spPr>
            <a:xfrm>
              <a:off x="6992978" y="3529494"/>
              <a:ext cx="112621" cy="11262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53" name="线条">
              <a:extLst>
                <a:ext uri="{FF2B5EF4-FFF2-40B4-BE49-F238E27FC236}">
                  <a16:creationId xmlns:a16="http://schemas.microsoft.com/office/drawing/2014/main" id="{43C82D0C-D8B0-46C8-A436-78E33CBB0F8A}"/>
                </a:ext>
              </a:extLst>
            </p:cNvPr>
            <p:cNvSpPr/>
            <p:nvPr/>
          </p:nvSpPr>
          <p:spPr>
            <a:xfrm flipV="1">
              <a:off x="7049288" y="2445071"/>
              <a:ext cx="1" cy="1080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  <a:tailEnd type="oval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</p:grpSp>
      <p:sp>
        <p:nvSpPr>
          <p:cNvPr id="54" name="2020.06">
            <a:extLst>
              <a:ext uri="{FF2B5EF4-FFF2-40B4-BE49-F238E27FC236}">
                <a16:creationId xmlns:a16="http://schemas.microsoft.com/office/drawing/2014/main" id="{77310BE0-AE87-436B-B19F-010C5A3F123F}"/>
              </a:ext>
            </a:extLst>
          </p:cNvPr>
          <p:cNvSpPr txBox="1"/>
          <p:nvPr/>
        </p:nvSpPr>
        <p:spPr>
          <a:xfrm>
            <a:off x="5497238" y="2326074"/>
            <a:ext cx="1196978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2/12/28</a:t>
            </a:r>
            <a:endParaRPr sz="16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9A9F2188-E847-4C86-BD1B-C618CB65E63E}"/>
              </a:ext>
            </a:extLst>
          </p:cNvPr>
          <p:cNvSpPr txBox="1"/>
          <p:nvPr/>
        </p:nvSpPr>
        <p:spPr>
          <a:xfrm>
            <a:off x="5497238" y="2739631"/>
            <a:ext cx="1800000" cy="909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12700">
              <a:lnSpc>
                <a:spcPct val="120000"/>
              </a:lnSpc>
              <a:spcBef>
                <a:spcPts val="600"/>
              </a:spcBef>
              <a:defRPr sz="20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defTabSz="228612" hangingPunct="0">
              <a:lnSpc>
                <a:spcPct val="150000"/>
              </a:lnSpc>
              <a:spcBef>
                <a:spcPts val="350"/>
              </a:spcBef>
              <a:defRPr b="0">
                <a:solidFill>
                  <a:srgbClr val="FFFFFF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完成旧系统功能开发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9E4678D-6A54-42A0-9D8B-033E7BBCFD20}"/>
              </a:ext>
            </a:extLst>
          </p:cNvPr>
          <p:cNvGrpSpPr/>
          <p:nvPr/>
        </p:nvGrpSpPr>
        <p:grpSpPr>
          <a:xfrm>
            <a:off x="7032334" y="2445071"/>
            <a:ext cx="112621" cy="1197044"/>
            <a:chOff x="9588506" y="2445071"/>
            <a:chExt cx="112621" cy="1197044"/>
          </a:xfrm>
        </p:grpSpPr>
        <p:sp>
          <p:nvSpPr>
            <p:cNvPr id="57" name="圆形">
              <a:extLst>
                <a:ext uri="{FF2B5EF4-FFF2-40B4-BE49-F238E27FC236}">
                  <a16:creationId xmlns:a16="http://schemas.microsoft.com/office/drawing/2014/main" id="{930023D1-401E-4D40-B8D0-7D5E8F6905ED}"/>
                </a:ext>
              </a:extLst>
            </p:cNvPr>
            <p:cNvSpPr/>
            <p:nvPr/>
          </p:nvSpPr>
          <p:spPr>
            <a:xfrm>
              <a:off x="9588506" y="3529494"/>
              <a:ext cx="112621" cy="11262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58" name="线条">
              <a:extLst>
                <a:ext uri="{FF2B5EF4-FFF2-40B4-BE49-F238E27FC236}">
                  <a16:creationId xmlns:a16="http://schemas.microsoft.com/office/drawing/2014/main" id="{49FC6967-5F49-4D68-AA39-8A98CFDE4FF8}"/>
                </a:ext>
              </a:extLst>
            </p:cNvPr>
            <p:cNvSpPr/>
            <p:nvPr/>
          </p:nvSpPr>
          <p:spPr>
            <a:xfrm flipV="1">
              <a:off x="9644816" y="2445071"/>
              <a:ext cx="1" cy="1080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  <a:tailEnd type="oval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</p:grpSp>
      <p:sp>
        <p:nvSpPr>
          <p:cNvPr id="59" name="线条">
            <a:extLst>
              <a:ext uri="{FF2B5EF4-FFF2-40B4-BE49-F238E27FC236}">
                <a16:creationId xmlns:a16="http://schemas.microsoft.com/office/drawing/2014/main" id="{0312C742-6429-4782-9D86-28F865400B3B}"/>
              </a:ext>
            </a:extLst>
          </p:cNvPr>
          <p:cNvSpPr/>
          <p:nvPr/>
        </p:nvSpPr>
        <p:spPr>
          <a:xfrm flipV="1">
            <a:off x="2093904" y="3586955"/>
            <a:ext cx="9333773" cy="723"/>
          </a:xfrm>
          <a:prstGeom prst="line">
            <a:avLst/>
          </a:prstGeom>
          <a:ln w="63500">
            <a:solidFill>
              <a:schemeClr val="bg1">
                <a:lumMod val="50000"/>
                <a:alpha val="50000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 marL="0" marR="0" lvl="0" indent="0" algn="ctr" defTabSz="412771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200" b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Neue Medium"/>
              <a:sym typeface="Helvetica Neue Medium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C19BD7EE-1E92-4442-B27C-9EAAA8E92357}"/>
              </a:ext>
            </a:extLst>
          </p:cNvPr>
          <p:cNvGrpSpPr/>
          <p:nvPr/>
        </p:nvGrpSpPr>
        <p:grpSpPr>
          <a:xfrm>
            <a:off x="7918559" y="3540843"/>
            <a:ext cx="112621" cy="1180242"/>
            <a:chOff x="8285719" y="3533917"/>
            <a:chExt cx="112621" cy="1180242"/>
          </a:xfrm>
        </p:grpSpPr>
        <p:sp>
          <p:nvSpPr>
            <p:cNvPr id="61" name="圆形">
              <a:extLst>
                <a:ext uri="{FF2B5EF4-FFF2-40B4-BE49-F238E27FC236}">
                  <a16:creationId xmlns:a16="http://schemas.microsoft.com/office/drawing/2014/main" id="{B60127C0-AC3F-471B-B4CD-EE9EAAEACCC6}"/>
                </a:ext>
              </a:extLst>
            </p:cNvPr>
            <p:cNvSpPr/>
            <p:nvPr/>
          </p:nvSpPr>
          <p:spPr>
            <a:xfrm>
              <a:off x="8285719" y="3533917"/>
              <a:ext cx="112621" cy="11262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62" name="线条">
              <a:extLst>
                <a:ext uri="{FF2B5EF4-FFF2-40B4-BE49-F238E27FC236}">
                  <a16:creationId xmlns:a16="http://schemas.microsoft.com/office/drawing/2014/main" id="{BE638AD9-773B-4D3E-BF3A-57C326E28966}"/>
                </a:ext>
              </a:extLst>
            </p:cNvPr>
            <p:cNvSpPr/>
            <p:nvPr/>
          </p:nvSpPr>
          <p:spPr>
            <a:xfrm flipV="1">
              <a:off x="8342029" y="3634159"/>
              <a:ext cx="1" cy="1080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  <a:headEnd type="oval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</p:grpSp>
      <p:sp>
        <p:nvSpPr>
          <p:cNvPr id="63" name="2020.07">
            <a:extLst>
              <a:ext uri="{FF2B5EF4-FFF2-40B4-BE49-F238E27FC236}">
                <a16:creationId xmlns:a16="http://schemas.microsoft.com/office/drawing/2014/main" id="{B3655B1E-23BC-4D08-8DAB-FDA185E2A6DA}"/>
              </a:ext>
            </a:extLst>
          </p:cNvPr>
          <p:cNvSpPr txBox="1"/>
          <p:nvPr/>
        </p:nvSpPr>
        <p:spPr>
          <a:xfrm>
            <a:off x="8120477" y="3739999"/>
            <a:ext cx="1315168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2023/7/5</a:t>
            </a:r>
            <a:endParaRPr lang="zh-CN" altLang="en-US" sz="16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6344E2F1-BB31-4D42-9CAC-51A974BA1DF5}"/>
              </a:ext>
            </a:extLst>
          </p:cNvPr>
          <p:cNvSpPr txBox="1"/>
          <p:nvPr/>
        </p:nvSpPr>
        <p:spPr>
          <a:xfrm>
            <a:off x="8120477" y="4178049"/>
            <a:ext cx="1800000" cy="75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12700">
              <a:lnSpc>
                <a:spcPct val="120000"/>
              </a:lnSpc>
              <a:spcBef>
                <a:spcPts val="600"/>
              </a:spcBef>
              <a:defRPr sz="20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l" fontAlgn="ctr"/>
            <a:endParaRPr lang="zh-CN" altLang="en-US" sz="1000" b="0" i="0" u="none" strike="noStrike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2F6D13C-D2FA-42E2-9056-320B1AED88CC}"/>
              </a:ext>
            </a:extLst>
          </p:cNvPr>
          <p:cNvGrpSpPr/>
          <p:nvPr/>
        </p:nvGrpSpPr>
        <p:grpSpPr>
          <a:xfrm>
            <a:off x="8899235" y="2451997"/>
            <a:ext cx="112621" cy="1228217"/>
            <a:chOff x="9588506" y="2445071"/>
            <a:chExt cx="112621" cy="1228217"/>
          </a:xfrm>
        </p:grpSpPr>
        <p:sp>
          <p:nvSpPr>
            <p:cNvPr id="66" name="圆形">
              <a:extLst>
                <a:ext uri="{FF2B5EF4-FFF2-40B4-BE49-F238E27FC236}">
                  <a16:creationId xmlns:a16="http://schemas.microsoft.com/office/drawing/2014/main" id="{33A06893-827C-472F-9A35-B9B267BFE20D}"/>
                </a:ext>
              </a:extLst>
            </p:cNvPr>
            <p:cNvSpPr/>
            <p:nvPr/>
          </p:nvSpPr>
          <p:spPr>
            <a:xfrm>
              <a:off x="9588506" y="3560667"/>
              <a:ext cx="112621" cy="11262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67" name="线条">
              <a:extLst>
                <a:ext uri="{FF2B5EF4-FFF2-40B4-BE49-F238E27FC236}">
                  <a16:creationId xmlns:a16="http://schemas.microsoft.com/office/drawing/2014/main" id="{7552A82C-CA9A-4049-B650-90E6F513F021}"/>
                </a:ext>
              </a:extLst>
            </p:cNvPr>
            <p:cNvSpPr/>
            <p:nvPr/>
          </p:nvSpPr>
          <p:spPr>
            <a:xfrm flipV="1">
              <a:off x="9644816" y="2445071"/>
              <a:ext cx="1" cy="1080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  <a:tailEnd type="oval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</p:grpSp>
      <p:sp>
        <p:nvSpPr>
          <p:cNvPr id="68" name="2020.08">
            <a:extLst>
              <a:ext uri="{FF2B5EF4-FFF2-40B4-BE49-F238E27FC236}">
                <a16:creationId xmlns:a16="http://schemas.microsoft.com/office/drawing/2014/main" id="{703F87C7-9648-466A-98C3-400F0578EDB4}"/>
              </a:ext>
            </a:extLst>
          </p:cNvPr>
          <p:cNvSpPr txBox="1"/>
          <p:nvPr/>
        </p:nvSpPr>
        <p:spPr>
          <a:xfrm>
            <a:off x="9059661" y="2333000"/>
            <a:ext cx="1294935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2023/7/7</a:t>
            </a:r>
            <a:endParaRPr lang="zh-CN" altLang="en-US" sz="16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EE9D9BB3-2365-4218-996E-9C91302DA221}"/>
              </a:ext>
            </a:extLst>
          </p:cNvPr>
          <p:cNvSpPr txBox="1"/>
          <p:nvPr/>
        </p:nvSpPr>
        <p:spPr>
          <a:xfrm>
            <a:off x="9020020" y="2731912"/>
            <a:ext cx="1800000" cy="872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defPPr>
              <a:defRPr lang="zh-CN"/>
            </a:defPPr>
            <a:lvl1pPr defTabSz="228612" hangingPunct="0">
              <a:lnSpc>
                <a:spcPct val="150000"/>
              </a:lnSpc>
              <a:spcBef>
                <a:spcPts val="350"/>
              </a:spcBef>
              <a:defRPr sz="1000" b="0" ker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</a:defRPr>
            </a:lvl1pPr>
          </a:lstStyle>
          <a:p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系统初验</a:t>
            </a:r>
            <a:endParaRPr lang="zh-CN" altLang="en-US" dirty="0"/>
          </a:p>
        </p:txBody>
      </p:sp>
      <p:sp>
        <p:nvSpPr>
          <p:cNvPr id="70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027981F6-5D60-41EE-8ADA-635500907C83}"/>
              </a:ext>
            </a:extLst>
          </p:cNvPr>
          <p:cNvSpPr txBox="1"/>
          <p:nvPr/>
        </p:nvSpPr>
        <p:spPr>
          <a:xfrm>
            <a:off x="10076433" y="4214348"/>
            <a:ext cx="1800000" cy="9091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defPPr>
              <a:defRPr lang="zh-CN"/>
            </a:defPPr>
            <a:lvl1pPr defTabSz="228612" hangingPunct="0">
              <a:lnSpc>
                <a:spcPct val="150000"/>
              </a:lnSpc>
              <a:spcBef>
                <a:spcPts val="350"/>
              </a:spcBef>
              <a:defRPr sz="1000" b="0" ker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PingFang SC Regular"/>
              </a:defRPr>
            </a:lvl1pPr>
          </a:lstStyle>
          <a:p>
            <a:r>
              <a:rPr lang="zh-CN" altLang="en-US" sz="10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试运行</a:t>
            </a:r>
            <a:endParaRPr lang="zh-CN" altLang="en-US" dirty="0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21D38B13-FCAD-4AFC-90D5-4FD0550A74D1}"/>
              </a:ext>
            </a:extLst>
          </p:cNvPr>
          <p:cNvGrpSpPr/>
          <p:nvPr/>
        </p:nvGrpSpPr>
        <p:grpSpPr>
          <a:xfrm>
            <a:off x="9982889" y="3578942"/>
            <a:ext cx="112621" cy="1180242"/>
            <a:chOff x="8285719" y="3533917"/>
            <a:chExt cx="112621" cy="1180242"/>
          </a:xfrm>
        </p:grpSpPr>
        <p:sp>
          <p:nvSpPr>
            <p:cNvPr id="72" name="圆形">
              <a:extLst>
                <a:ext uri="{FF2B5EF4-FFF2-40B4-BE49-F238E27FC236}">
                  <a16:creationId xmlns:a16="http://schemas.microsoft.com/office/drawing/2014/main" id="{BC2D1E51-B9CF-4351-83C0-F1B9350BFA75}"/>
                </a:ext>
              </a:extLst>
            </p:cNvPr>
            <p:cNvSpPr/>
            <p:nvPr/>
          </p:nvSpPr>
          <p:spPr>
            <a:xfrm>
              <a:off x="8285719" y="3533917"/>
              <a:ext cx="112621" cy="11262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73" name="线条">
              <a:extLst>
                <a:ext uri="{FF2B5EF4-FFF2-40B4-BE49-F238E27FC236}">
                  <a16:creationId xmlns:a16="http://schemas.microsoft.com/office/drawing/2014/main" id="{7ABFE248-EB5E-4143-B675-64FE96FC01C3}"/>
                </a:ext>
              </a:extLst>
            </p:cNvPr>
            <p:cNvSpPr/>
            <p:nvPr/>
          </p:nvSpPr>
          <p:spPr>
            <a:xfrm flipV="1">
              <a:off x="8342029" y="3634159"/>
              <a:ext cx="1" cy="1080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  <a:headEnd type="oval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</p:grpSp>
      <p:sp>
        <p:nvSpPr>
          <p:cNvPr id="74" name="2020.08">
            <a:extLst>
              <a:ext uri="{FF2B5EF4-FFF2-40B4-BE49-F238E27FC236}">
                <a16:creationId xmlns:a16="http://schemas.microsoft.com/office/drawing/2014/main" id="{4AFCD9F7-6CB2-4079-89CB-C16AB0C12982}"/>
              </a:ext>
            </a:extLst>
          </p:cNvPr>
          <p:cNvSpPr txBox="1"/>
          <p:nvPr/>
        </p:nvSpPr>
        <p:spPr>
          <a:xfrm>
            <a:off x="10157638" y="3753092"/>
            <a:ext cx="1294935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T+60</a:t>
            </a:r>
          </a:p>
        </p:txBody>
      </p:sp>
      <p:sp>
        <p:nvSpPr>
          <p:cNvPr id="76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D67B5AC1-A2A4-4C18-809C-A353CFAEE107}"/>
              </a:ext>
            </a:extLst>
          </p:cNvPr>
          <p:cNvSpPr txBox="1"/>
          <p:nvPr/>
        </p:nvSpPr>
        <p:spPr>
          <a:xfrm>
            <a:off x="7229853" y="2671767"/>
            <a:ext cx="1412515" cy="75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12700">
              <a:lnSpc>
                <a:spcPct val="120000"/>
              </a:lnSpc>
              <a:spcBef>
                <a:spcPts val="600"/>
              </a:spcBef>
              <a:defRPr sz="20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l" fontAlgn="ctr"/>
            <a:r>
              <a:rPr lang="zh-CN" altLang="en-US" sz="900" b="0" i="0" u="none" strike="noStrike" dirty="0">
                <a:solidFill>
                  <a:srgbClr val="00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</a:rPr>
              <a:t>部署正式环境</a:t>
            </a:r>
          </a:p>
        </p:txBody>
      </p:sp>
      <p:sp>
        <p:nvSpPr>
          <p:cNvPr id="77" name="2020.08">
            <a:extLst>
              <a:ext uri="{FF2B5EF4-FFF2-40B4-BE49-F238E27FC236}">
                <a16:creationId xmlns:a16="http://schemas.microsoft.com/office/drawing/2014/main" id="{16597FFA-F45D-487A-9928-A6EF5EE9CFF2}"/>
              </a:ext>
            </a:extLst>
          </p:cNvPr>
          <p:cNvSpPr txBox="1"/>
          <p:nvPr/>
        </p:nvSpPr>
        <p:spPr>
          <a:xfrm>
            <a:off x="7213957" y="2318924"/>
            <a:ext cx="1294935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2023/6/30</a:t>
            </a:r>
            <a:endParaRPr lang="zh-CN" altLang="en-US" sz="16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11258C02-F027-4C4E-B246-FCD95F84DB5A}"/>
              </a:ext>
            </a:extLst>
          </p:cNvPr>
          <p:cNvGrpSpPr/>
          <p:nvPr/>
        </p:nvGrpSpPr>
        <p:grpSpPr>
          <a:xfrm>
            <a:off x="10568707" y="2406968"/>
            <a:ext cx="112621" cy="1228217"/>
            <a:chOff x="9588506" y="2445071"/>
            <a:chExt cx="112621" cy="1228217"/>
          </a:xfrm>
        </p:grpSpPr>
        <p:sp>
          <p:nvSpPr>
            <p:cNvPr id="79" name="圆形">
              <a:extLst>
                <a:ext uri="{FF2B5EF4-FFF2-40B4-BE49-F238E27FC236}">
                  <a16:creationId xmlns:a16="http://schemas.microsoft.com/office/drawing/2014/main" id="{8F76A6BA-A928-43C3-AF75-B348EABE9640}"/>
                </a:ext>
              </a:extLst>
            </p:cNvPr>
            <p:cNvSpPr/>
            <p:nvPr/>
          </p:nvSpPr>
          <p:spPr>
            <a:xfrm>
              <a:off x="9588506" y="3560667"/>
              <a:ext cx="112621" cy="112621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chemeClr val="bg1">
                  <a:lumMod val="50000"/>
                </a:schemeClr>
              </a:solidFill>
              <a:miter lim="400000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  <p:sp>
          <p:nvSpPr>
            <p:cNvPr id="80" name="线条">
              <a:extLst>
                <a:ext uri="{FF2B5EF4-FFF2-40B4-BE49-F238E27FC236}">
                  <a16:creationId xmlns:a16="http://schemas.microsoft.com/office/drawing/2014/main" id="{F36933D6-FE5C-442A-A966-ED0C020A1A5C}"/>
                </a:ext>
              </a:extLst>
            </p:cNvPr>
            <p:cNvSpPr/>
            <p:nvPr/>
          </p:nvSpPr>
          <p:spPr>
            <a:xfrm flipV="1">
              <a:off x="9644816" y="2445071"/>
              <a:ext cx="1" cy="108000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miter lim="400000"/>
              <a:tailEnd type="oval"/>
            </a:ln>
          </p:spPr>
          <p:txBody>
            <a:bodyPr lIns="0" tIns="0" rIns="0" bIns="0" anchor="ctr"/>
            <a:lstStyle/>
            <a:p>
              <a:pPr marL="0" marR="0" lvl="0" indent="0" algn="ctr" defTabSz="412771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200" b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Neue Medium"/>
                <a:sym typeface="Helvetica Neue Medium"/>
              </a:endParaRPr>
            </a:p>
          </p:txBody>
        </p:sp>
      </p:grpSp>
      <p:sp>
        <p:nvSpPr>
          <p:cNvPr id="81" name="2020.08">
            <a:extLst>
              <a:ext uri="{FF2B5EF4-FFF2-40B4-BE49-F238E27FC236}">
                <a16:creationId xmlns:a16="http://schemas.microsoft.com/office/drawing/2014/main" id="{20AEE3C1-E0AE-406B-B5B0-03791A42E219}"/>
              </a:ext>
            </a:extLst>
          </p:cNvPr>
          <p:cNvSpPr txBox="1"/>
          <p:nvPr/>
        </p:nvSpPr>
        <p:spPr>
          <a:xfrm>
            <a:off x="10729133" y="2287971"/>
            <a:ext cx="1294935" cy="3258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 algn="l" defTabSz="457200">
              <a:lnSpc>
                <a:spcPct val="110000"/>
              </a:lnSpc>
              <a:defRPr b="0">
                <a:solidFill>
                  <a:schemeClr val="accent1">
                    <a:hueOff val="848127"/>
                    <a:lumOff val="-2947"/>
                  </a:schemeClr>
                </a:solidFill>
                <a:latin typeface="+mn-lt"/>
                <a:ea typeface="+mn-ea"/>
                <a:cs typeface="+mn-cs"/>
                <a:sym typeface="腾讯体 W7"/>
              </a:defRPr>
            </a:lvl1pPr>
          </a:lstStyle>
          <a:p>
            <a:pPr defTabSz="228612" hangingPunct="0">
              <a:lnSpc>
                <a:spcPct val="150000"/>
              </a:lnSpc>
              <a:defRPr/>
            </a:pPr>
            <a:r>
              <a:rPr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</a:t>
            </a:r>
            <a:r>
              <a:rPr lang="en-US" altLang="zh-CN" sz="1600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3/10/9</a:t>
            </a:r>
            <a:endParaRPr sz="1600" kern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此处为内容描述文本，文本字体选用微软雅黑，字号20磅，字重Regular，颜色色值为#000000，行距为1.5倍。">
            <a:extLst>
              <a:ext uri="{FF2B5EF4-FFF2-40B4-BE49-F238E27FC236}">
                <a16:creationId xmlns:a16="http://schemas.microsoft.com/office/drawing/2014/main" id="{00890E3E-FB85-48F7-9333-F6C3F0D1CDF5}"/>
              </a:ext>
            </a:extLst>
          </p:cNvPr>
          <p:cNvSpPr txBox="1"/>
          <p:nvPr/>
        </p:nvSpPr>
        <p:spPr>
          <a:xfrm>
            <a:off x="8221743" y="4088071"/>
            <a:ext cx="1412515" cy="7578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>
            <a:lvl1pPr algn="l" defTabSz="12700">
              <a:lnSpc>
                <a:spcPct val="120000"/>
              </a:lnSpc>
              <a:spcBef>
                <a:spcPts val="600"/>
              </a:spcBef>
              <a:defRPr sz="20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algn="l" fontAlgn="ctr"/>
            <a:r>
              <a:rPr lang="zh-CN" altLang="en-US" sz="9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完成系统培训</a:t>
            </a:r>
            <a:endParaRPr lang="zh-CN" altLang="en-US" sz="900" b="0" i="0" u="none" strike="noStrike" dirty="0">
              <a:solidFill>
                <a:srgbClr val="000000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3646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>
            <a:extLst>
              <a:ext uri="{FF2B5EF4-FFF2-40B4-BE49-F238E27FC236}">
                <a16:creationId xmlns:a16="http://schemas.microsoft.com/office/drawing/2014/main" id="{F311C8B1-59D5-4E55-A747-38475727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580875"/>
            <a:ext cx="5948721" cy="478726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项目计划</a:t>
            </a:r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AEB13A3C-134F-4713-92AB-569D1B46B199}"/>
              </a:ext>
            </a:extLst>
          </p:cNvPr>
          <p:cNvGraphicFramePr>
            <a:graphicFrameLocks noGrp="1"/>
          </p:cNvGraphicFramePr>
          <p:nvPr/>
        </p:nvGraphicFramePr>
        <p:xfrm>
          <a:off x="437257" y="1059601"/>
          <a:ext cx="11317486" cy="5533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70456">
                  <a:extLst>
                    <a:ext uri="{9D8B030D-6E8A-4147-A177-3AD203B41FA5}">
                      <a16:colId xmlns:a16="http://schemas.microsoft.com/office/drawing/2014/main" val="2778469193"/>
                    </a:ext>
                  </a:extLst>
                </a:gridCol>
                <a:gridCol w="5792243">
                  <a:extLst>
                    <a:ext uri="{9D8B030D-6E8A-4147-A177-3AD203B41FA5}">
                      <a16:colId xmlns:a16="http://schemas.microsoft.com/office/drawing/2014/main" val="551302967"/>
                    </a:ext>
                  </a:extLst>
                </a:gridCol>
                <a:gridCol w="1340240">
                  <a:extLst>
                    <a:ext uri="{9D8B030D-6E8A-4147-A177-3AD203B41FA5}">
                      <a16:colId xmlns:a16="http://schemas.microsoft.com/office/drawing/2014/main" val="3842406008"/>
                    </a:ext>
                  </a:extLst>
                </a:gridCol>
                <a:gridCol w="1314547">
                  <a:extLst>
                    <a:ext uri="{9D8B030D-6E8A-4147-A177-3AD203B41FA5}">
                      <a16:colId xmlns:a16="http://schemas.microsoft.com/office/drawing/2014/main" val="1281415438"/>
                    </a:ext>
                  </a:extLst>
                </a:gridCol>
              </a:tblGrid>
              <a:tr h="526203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</a:rPr>
                        <a:t>阶段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</a:rPr>
                        <a:t>任务明细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</a:rPr>
                        <a:t>开始日期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>
                          <a:effectLst/>
                        </a:rPr>
                        <a:t>截止日期</a:t>
                      </a:r>
                      <a:endParaRPr lang="zh-CN" altLang="en-US" sz="1600" b="1" i="0" u="none" strike="noStrike" dirty="0">
                        <a:solidFill>
                          <a:srgbClr val="FFFFF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292342"/>
                  </a:ext>
                </a:extLst>
              </a:tr>
              <a:tr h="352611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项目启动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确定项目目标、项目干系人分析，获得项目授权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2022\7\1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2022\7\18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76463536"/>
                  </a:ext>
                </a:extLst>
              </a:tr>
              <a:tr h="325737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需求阶段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需求调研，输出原型设计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2022\7\4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2022\7\23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2653458"/>
                  </a:ext>
                </a:extLst>
              </a:tr>
              <a:tr h="2300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输出需求规格说明书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2022\7\4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2022\7\27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28308760"/>
                  </a:ext>
                </a:extLst>
              </a:tr>
              <a:tr h="5115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需求评审</a:t>
                      </a: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用户确认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2022\7\28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20227\28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23923840"/>
                  </a:ext>
                </a:extLst>
              </a:tr>
              <a:tr h="35001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设计阶段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概要设计，输出概要设计说明书，完成设计评审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2022\7\23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2022\8\5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700154477"/>
                  </a:ext>
                </a:extLst>
              </a:tr>
              <a:tr h="40771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详细设计，输出详细设计说明书，完成设计评审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2022\8\6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2022\8\12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85837336"/>
                  </a:ext>
                </a:extLst>
              </a:tr>
              <a:tr h="40771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实现阶段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功能清单中对应现有系统的功能开发（一期）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2022\8\13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2022\12\28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9562622"/>
                  </a:ext>
                </a:extLst>
              </a:tr>
              <a:tr h="407715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功能清单中剩余功能开发，包含调研的扩展需求（二期）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2023\1\4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2023\6\26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01569609"/>
                  </a:ext>
                </a:extLst>
              </a:tr>
              <a:tr h="29904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项目测试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完成项目系统测试、集成测试、性能测试、安全测试等上线前准备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2022\8\14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2023\6\28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94534195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部署上线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上线前环境准备，部署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正式</a:t>
                      </a:r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环境 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2023\6\28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2023\6\30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7173813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系统培训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编写系统培训材料，完成用户培训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2023\7\3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2022\7\5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30229535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项目初验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系统演示汇报，确认初验验收，输出初验报告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2023\7\3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2022\7\7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3706992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项目试运行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试运行期间收集用户问题整改，出具试运行报告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2022\7\7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2022\10\7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55558073"/>
                  </a:ext>
                </a:extLst>
              </a:tr>
              <a:tr h="40771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项目终验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系统演示汇报，按流程完成文档和系统验收进入维保阶段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2023\10\9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2023\10\9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427365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3834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699766" y="2428739"/>
            <a:ext cx="1343250" cy="870552"/>
            <a:chOff x="-1820261" y="4104723"/>
            <a:chExt cx="1343250" cy="870552"/>
          </a:xfrm>
          <a:noFill/>
        </p:grpSpPr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-1820261" y="4104723"/>
              <a:ext cx="640112" cy="870552"/>
            </a:xfrm>
            <a:custGeom>
              <a:avLst/>
              <a:gdLst>
                <a:gd name="T0" fmla="*/ 0 w 136"/>
                <a:gd name="T1" fmla="*/ 93 h 186"/>
                <a:gd name="T2" fmla="*/ 17 w 136"/>
                <a:gd name="T3" fmla="*/ 23 h 186"/>
                <a:gd name="T4" fmla="*/ 68 w 136"/>
                <a:gd name="T5" fmla="*/ 0 h 186"/>
                <a:gd name="T6" fmla="*/ 119 w 136"/>
                <a:gd name="T7" fmla="*/ 23 h 186"/>
                <a:gd name="T8" fmla="*/ 136 w 136"/>
                <a:gd name="T9" fmla="*/ 93 h 186"/>
                <a:gd name="T10" fmla="*/ 119 w 136"/>
                <a:gd name="T11" fmla="*/ 163 h 186"/>
                <a:gd name="T12" fmla="*/ 68 w 136"/>
                <a:gd name="T13" fmla="*/ 186 h 186"/>
                <a:gd name="T14" fmla="*/ 17 w 136"/>
                <a:gd name="T15" fmla="*/ 163 h 186"/>
                <a:gd name="T16" fmla="*/ 0 w 136"/>
                <a:gd name="T17" fmla="*/ 93 h 186"/>
                <a:gd name="T18" fmla="*/ 45 w 136"/>
                <a:gd name="T19" fmla="*/ 93 h 186"/>
                <a:gd name="T20" fmla="*/ 50 w 136"/>
                <a:gd name="T21" fmla="*/ 139 h 186"/>
                <a:gd name="T22" fmla="*/ 68 w 136"/>
                <a:gd name="T23" fmla="*/ 153 h 186"/>
                <a:gd name="T24" fmla="*/ 85 w 136"/>
                <a:gd name="T25" fmla="*/ 139 h 186"/>
                <a:gd name="T26" fmla="*/ 91 w 136"/>
                <a:gd name="T27" fmla="*/ 93 h 186"/>
                <a:gd name="T28" fmla="*/ 85 w 136"/>
                <a:gd name="T29" fmla="*/ 47 h 186"/>
                <a:gd name="T30" fmla="*/ 68 w 136"/>
                <a:gd name="T31" fmla="*/ 34 h 186"/>
                <a:gd name="T32" fmla="*/ 50 w 136"/>
                <a:gd name="T33" fmla="*/ 47 h 186"/>
                <a:gd name="T34" fmla="*/ 45 w 136"/>
                <a:gd name="T35" fmla="*/ 91 h 186"/>
                <a:gd name="T36" fmla="*/ 45 w 136"/>
                <a:gd name="T37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86">
                  <a:moveTo>
                    <a:pt x="0" y="93"/>
                  </a:moveTo>
                  <a:cubicBezTo>
                    <a:pt x="0" y="62"/>
                    <a:pt x="5" y="39"/>
                    <a:pt x="17" y="23"/>
                  </a:cubicBezTo>
                  <a:cubicBezTo>
                    <a:pt x="28" y="8"/>
                    <a:pt x="45" y="0"/>
                    <a:pt x="68" y="0"/>
                  </a:cubicBezTo>
                  <a:cubicBezTo>
                    <a:pt x="91" y="0"/>
                    <a:pt x="108" y="8"/>
                    <a:pt x="119" y="23"/>
                  </a:cubicBezTo>
                  <a:cubicBezTo>
                    <a:pt x="131" y="39"/>
                    <a:pt x="136" y="62"/>
                    <a:pt x="136" y="93"/>
                  </a:cubicBezTo>
                  <a:cubicBezTo>
                    <a:pt x="136" y="124"/>
                    <a:pt x="131" y="147"/>
                    <a:pt x="119" y="163"/>
                  </a:cubicBezTo>
                  <a:cubicBezTo>
                    <a:pt x="108" y="178"/>
                    <a:pt x="91" y="186"/>
                    <a:pt x="68" y="186"/>
                  </a:cubicBezTo>
                  <a:cubicBezTo>
                    <a:pt x="45" y="186"/>
                    <a:pt x="28" y="178"/>
                    <a:pt x="17" y="163"/>
                  </a:cubicBezTo>
                  <a:cubicBezTo>
                    <a:pt x="5" y="147"/>
                    <a:pt x="0" y="124"/>
                    <a:pt x="0" y="93"/>
                  </a:cubicBezTo>
                  <a:close/>
                  <a:moveTo>
                    <a:pt x="45" y="93"/>
                  </a:moveTo>
                  <a:cubicBezTo>
                    <a:pt x="45" y="115"/>
                    <a:pt x="47" y="130"/>
                    <a:pt x="50" y="139"/>
                  </a:cubicBezTo>
                  <a:cubicBezTo>
                    <a:pt x="54" y="148"/>
                    <a:pt x="60" y="153"/>
                    <a:pt x="68" y="153"/>
                  </a:cubicBezTo>
                  <a:cubicBezTo>
                    <a:pt x="76" y="153"/>
                    <a:pt x="82" y="148"/>
                    <a:pt x="85" y="139"/>
                  </a:cubicBezTo>
                  <a:cubicBezTo>
                    <a:pt x="89" y="130"/>
                    <a:pt x="91" y="114"/>
                    <a:pt x="91" y="93"/>
                  </a:cubicBezTo>
                  <a:cubicBezTo>
                    <a:pt x="91" y="72"/>
                    <a:pt x="89" y="57"/>
                    <a:pt x="85" y="47"/>
                  </a:cubicBezTo>
                  <a:cubicBezTo>
                    <a:pt x="82" y="38"/>
                    <a:pt x="76" y="34"/>
                    <a:pt x="68" y="34"/>
                  </a:cubicBezTo>
                  <a:cubicBezTo>
                    <a:pt x="60" y="34"/>
                    <a:pt x="54" y="38"/>
                    <a:pt x="50" y="47"/>
                  </a:cubicBezTo>
                  <a:cubicBezTo>
                    <a:pt x="47" y="56"/>
                    <a:pt x="45" y="70"/>
                    <a:pt x="45" y="91"/>
                  </a:cubicBezTo>
                  <a:lnTo>
                    <a:pt x="45" y="93"/>
                  </a:lnTo>
                  <a:close/>
                </a:path>
              </a:pathLst>
            </a:custGeom>
            <a:grpFill/>
            <a:ln w="9525">
              <a:solidFill>
                <a:srgbClr val="C80A14">
                  <a:alpha val="50196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0"/>
            <p:cNvSpPr/>
            <p:nvPr/>
          </p:nvSpPr>
          <p:spPr bwMode="auto">
            <a:xfrm>
              <a:off x="-1113184" y="4104723"/>
              <a:ext cx="636173" cy="870552"/>
            </a:xfrm>
            <a:custGeom>
              <a:avLst/>
              <a:gdLst>
                <a:gd name="T0" fmla="*/ 0 w 135"/>
                <a:gd name="T1" fmla="*/ 126 h 186"/>
                <a:gd name="T2" fmla="*/ 42 w 135"/>
                <a:gd name="T3" fmla="*/ 126 h 186"/>
                <a:gd name="T4" fmla="*/ 49 w 135"/>
                <a:gd name="T5" fmla="*/ 145 h 186"/>
                <a:gd name="T6" fmla="*/ 67 w 135"/>
                <a:gd name="T7" fmla="*/ 152 h 186"/>
                <a:gd name="T8" fmla="*/ 85 w 135"/>
                <a:gd name="T9" fmla="*/ 146 h 186"/>
                <a:gd name="T10" fmla="*/ 91 w 135"/>
                <a:gd name="T11" fmla="*/ 129 h 186"/>
                <a:gd name="T12" fmla="*/ 83 w 135"/>
                <a:gd name="T13" fmla="*/ 111 h 186"/>
                <a:gd name="T14" fmla="*/ 59 w 135"/>
                <a:gd name="T15" fmla="*/ 105 h 186"/>
                <a:gd name="T16" fmla="*/ 56 w 135"/>
                <a:gd name="T17" fmla="*/ 105 h 186"/>
                <a:gd name="T18" fmla="*/ 56 w 135"/>
                <a:gd name="T19" fmla="*/ 75 h 186"/>
                <a:gd name="T20" fmla="*/ 59 w 135"/>
                <a:gd name="T21" fmla="*/ 75 h 186"/>
                <a:gd name="T22" fmla="*/ 80 w 135"/>
                <a:gd name="T23" fmla="*/ 70 h 186"/>
                <a:gd name="T24" fmla="*/ 88 w 135"/>
                <a:gd name="T25" fmla="*/ 53 h 186"/>
                <a:gd name="T26" fmla="*/ 82 w 135"/>
                <a:gd name="T27" fmla="*/ 38 h 186"/>
                <a:gd name="T28" fmla="*/ 68 w 135"/>
                <a:gd name="T29" fmla="*/ 33 h 186"/>
                <a:gd name="T30" fmla="*/ 50 w 135"/>
                <a:gd name="T31" fmla="*/ 39 h 186"/>
                <a:gd name="T32" fmla="*/ 44 w 135"/>
                <a:gd name="T33" fmla="*/ 57 h 186"/>
                <a:gd name="T34" fmla="*/ 3 w 135"/>
                <a:gd name="T35" fmla="*/ 57 h 186"/>
                <a:gd name="T36" fmla="*/ 21 w 135"/>
                <a:gd name="T37" fmla="*/ 15 h 186"/>
                <a:gd name="T38" fmla="*/ 69 w 135"/>
                <a:gd name="T39" fmla="*/ 0 h 186"/>
                <a:gd name="T40" fmla="*/ 113 w 135"/>
                <a:gd name="T41" fmla="*/ 13 h 186"/>
                <a:gd name="T42" fmla="*/ 130 w 135"/>
                <a:gd name="T43" fmla="*/ 48 h 186"/>
                <a:gd name="T44" fmla="*/ 125 w 135"/>
                <a:gd name="T45" fmla="*/ 69 h 186"/>
                <a:gd name="T46" fmla="*/ 108 w 135"/>
                <a:gd name="T47" fmla="*/ 86 h 186"/>
                <a:gd name="T48" fmla="*/ 128 w 135"/>
                <a:gd name="T49" fmla="*/ 103 h 186"/>
                <a:gd name="T50" fmla="*/ 135 w 135"/>
                <a:gd name="T51" fmla="*/ 129 h 186"/>
                <a:gd name="T52" fmla="*/ 116 w 135"/>
                <a:gd name="T53" fmla="*/ 171 h 186"/>
                <a:gd name="T54" fmla="*/ 65 w 135"/>
                <a:gd name="T55" fmla="*/ 186 h 186"/>
                <a:gd name="T56" fmla="*/ 17 w 135"/>
                <a:gd name="T57" fmla="*/ 171 h 186"/>
                <a:gd name="T58" fmla="*/ 0 w 135"/>
                <a:gd name="T59" fmla="*/ 12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5" h="186">
                  <a:moveTo>
                    <a:pt x="0" y="126"/>
                  </a:moveTo>
                  <a:cubicBezTo>
                    <a:pt x="42" y="126"/>
                    <a:pt x="42" y="126"/>
                    <a:pt x="42" y="126"/>
                  </a:cubicBezTo>
                  <a:cubicBezTo>
                    <a:pt x="42" y="134"/>
                    <a:pt x="45" y="141"/>
                    <a:pt x="49" y="145"/>
                  </a:cubicBezTo>
                  <a:cubicBezTo>
                    <a:pt x="53" y="150"/>
                    <a:pt x="59" y="152"/>
                    <a:pt x="67" y="152"/>
                  </a:cubicBezTo>
                  <a:cubicBezTo>
                    <a:pt x="74" y="152"/>
                    <a:pt x="80" y="150"/>
                    <a:pt x="85" y="146"/>
                  </a:cubicBezTo>
                  <a:cubicBezTo>
                    <a:pt x="89" y="142"/>
                    <a:pt x="91" y="136"/>
                    <a:pt x="91" y="129"/>
                  </a:cubicBezTo>
                  <a:cubicBezTo>
                    <a:pt x="91" y="121"/>
                    <a:pt x="89" y="115"/>
                    <a:pt x="83" y="111"/>
                  </a:cubicBezTo>
                  <a:cubicBezTo>
                    <a:pt x="78" y="107"/>
                    <a:pt x="70" y="105"/>
                    <a:pt x="59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8" y="75"/>
                    <a:pt x="76" y="73"/>
                    <a:pt x="80" y="70"/>
                  </a:cubicBezTo>
                  <a:cubicBezTo>
                    <a:pt x="85" y="66"/>
                    <a:pt x="88" y="60"/>
                    <a:pt x="88" y="53"/>
                  </a:cubicBezTo>
                  <a:cubicBezTo>
                    <a:pt x="88" y="47"/>
                    <a:pt x="86" y="42"/>
                    <a:pt x="82" y="38"/>
                  </a:cubicBezTo>
                  <a:cubicBezTo>
                    <a:pt x="79" y="34"/>
                    <a:pt x="74" y="33"/>
                    <a:pt x="68" y="33"/>
                  </a:cubicBezTo>
                  <a:cubicBezTo>
                    <a:pt x="60" y="33"/>
                    <a:pt x="54" y="35"/>
                    <a:pt x="50" y="39"/>
                  </a:cubicBezTo>
                  <a:cubicBezTo>
                    <a:pt x="47" y="43"/>
                    <a:pt x="44" y="49"/>
                    <a:pt x="44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39"/>
                    <a:pt x="9" y="25"/>
                    <a:pt x="21" y="15"/>
                  </a:cubicBezTo>
                  <a:cubicBezTo>
                    <a:pt x="32" y="5"/>
                    <a:pt x="48" y="0"/>
                    <a:pt x="69" y="0"/>
                  </a:cubicBezTo>
                  <a:cubicBezTo>
                    <a:pt x="87" y="0"/>
                    <a:pt x="102" y="5"/>
                    <a:pt x="113" y="13"/>
                  </a:cubicBezTo>
                  <a:cubicBezTo>
                    <a:pt x="124" y="22"/>
                    <a:pt x="130" y="34"/>
                    <a:pt x="130" y="48"/>
                  </a:cubicBezTo>
                  <a:cubicBezTo>
                    <a:pt x="130" y="56"/>
                    <a:pt x="128" y="63"/>
                    <a:pt x="125" y="69"/>
                  </a:cubicBezTo>
                  <a:cubicBezTo>
                    <a:pt x="121" y="75"/>
                    <a:pt x="116" y="81"/>
                    <a:pt x="108" y="86"/>
                  </a:cubicBezTo>
                  <a:cubicBezTo>
                    <a:pt x="117" y="90"/>
                    <a:pt x="124" y="95"/>
                    <a:pt x="128" y="103"/>
                  </a:cubicBezTo>
                  <a:cubicBezTo>
                    <a:pt x="133" y="110"/>
                    <a:pt x="135" y="119"/>
                    <a:pt x="135" y="129"/>
                  </a:cubicBezTo>
                  <a:cubicBezTo>
                    <a:pt x="135" y="147"/>
                    <a:pt x="129" y="161"/>
                    <a:pt x="116" y="171"/>
                  </a:cubicBezTo>
                  <a:cubicBezTo>
                    <a:pt x="104" y="181"/>
                    <a:pt x="87" y="186"/>
                    <a:pt x="65" y="186"/>
                  </a:cubicBezTo>
                  <a:cubicBezTo>
                    <a:pt x="45" y="186"/>
                    <a:pt x="29" y="181"/>
                    <a:pt x="17" y="171"/>
                  </a:cubicBezTo>
                  <a:cubicBezTo>
                    <a:pt x="6" y="160"/>
                    <a:pt x="0" y="145"/>
                    <a:pt x="0" y="126"/>
                  </a:cubicBezTo>
                  <a:close/>
                </a:path>
              </a:pathLst>
            </a:custGeom>
            <a:grpFill/>
            <a:ln w="9525">
              <a:solidFill>
                <a:srgbClr val="C80A14">
                  <a:alpha val="50196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1581286" y="3490491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云宏多云管理平台案例介绍</a:t>
            </a:r>
          </a:p>
        </p:txBody>
      </p:sp>
      <p:sp>
        <p:nvSpPr>
          <p:cNvPr id="5" name="矩形 4"/>
          <p:cNvSpPr/>
          <p:nvPr/>
        </p:nvSpPr>
        <p:spPr>
          <a:xfrm>
            <a:off x="1666994" y="4295942"/>
            <a:ext cx="1112933" cy="80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131916" y="2953891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C80A14"/>
                </a:solidFill>
                <a:latin typeface="+mj-lt"/>
                <a:ea typeface="微软雅黑" panose="020B0503020204020204" pitchFamily="34" charset="-122"/>
                <a:sym typeface="+mn-ea"/>
              </a:rPr>
              <a:t>CHAPTER</a:t>
            </a:r>
            <a:endParaRPr lang="zh-CN" altLang="en-US" sz="1600" b="1" dirty="0">
              <a:solidFill>
                <a:srgbClr val="C80A14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640943" y="2376431"/>
            <a:ext cx="1343250" cy="870552"/>
            <a:chOff x="-1820261" y="4104723"/>
            <a:chExt cx="1343250" cy="870552"/>
          </a:xfrm>
          <a:solidFill>
            <a:srgbClr val="C00000"/>
          </a:solidFill>
        </p:grpSpPr>
        <p:sp>
          <p:nvSpPr>
            <p:cNvPr id="15" name="Freeform 9"/>
            <p:cNvSpPr>
              <a:spLocks noEditPoints="1"/>
            </p:cNvSpPr>
            <p:nvPr/>
          </p:nvSpPr>
          <p:spPr bwMode="auto">
            <a:xfrm>
              <a:off x="-1820261" y="4104723"/>
              <a:ext cx="640112" cy="870552"/>
            </a:xfrm>
            <a:custGeom>
              <a:avLst/>
              <a:gdLst>
                <a:gd name="T0" fmla="*/ 0 w 136"/>
                <a:gd name="T1" fmla="*/ 93 h 186"/>
                <a:gd name="T2" fmla="*/ 17 w 136"/>
                <a:gd name="T3" fmla="*/ 23 h 186"/>
                <a:gd name="T4" fmla="*/ 68 w 136"/>
                <a:gd name="T5" fmla="*/ 0 h 186"/>
                <a:gd name="T6" fmla="*/ 119 w 136"/>
                <a:gd name="T7" fmla="*/ 23 h 186"/>
                <a:gd name="T8" fmla="*/ 136 w 136"/>
                <a:gd name="T9" fmla="*/ 93 h 186"/>
                <a:gd name="T10" fmla="*/ 119 w 136"/>
                <a:gd name="T11" fmla="*/ 163 h 186"/>
                <a:gd name="T12" fmla="*/ 68 w 136"/>
                <a:gd name="T13" fmla="*/ 186 h 186"/>
                <a:gd name="T14" fmla="*/ 17 w 136"/>
                <a:gd name="T15" fmla="*/ 163 h 186"/>
                <a:gd name="T16" fmla="*/ 0 w 136"/>
                <a:gd name="T17" fmla="*/ 93 h 186"/>
                <a:gd name="T18" fmla="*/ 45 w 136"/>
                <a:gd name="T19" fmla="*/ 93 h 186"/>
                <a:gd name="T20" fmla="*/ 50 w 136"/>
                <a:gd name="T21" fmla="*/ 139 h 186"/>
                <a:gd name="T22" fmla="*/ 68 w 136"/>
                <a:gd name="T23" fmla="*/ 153 h 186"/>
                <a:gd name="T24" fmla="*/ 85 w 136"/>
                <a:gd name="T25" fmla="*/ 139 h 186"/>
                <a:gd name="T26" fmla="*/ 91 w 136"/>
                <a:gd name="T27" fmla="*/ 93 h 186"/>
                <a:gd name="T28" fmla="*/ 85 w 136"/>
                <a:gd name="T29" fmla="*/ 47 h 186"/>
                <a:gd name="T30" fmla="*/ 68 w 136"/>
                <a:gd name="T31" fmla="*/ 34 h 186"/>
                <a:gd name="T32" fmla="*/ 50 w 136"/>
                <a:gd name="T33" fmla="*/ 47 h 186"/>
                <a:gd name="T34" fmla="*/ 45 w 136"/>
                <a:gd name="T35" fmla="*/ 91 h 186"/>
                <a:gd name="T36" fmla="*/ 45 w 136"/>
                <a:gd name="T37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86">
                  <a:moveTo>
                    <a:pt x="0" y="93"/>
                  </a:moveTo>
                  <a:cubicBezTo>
                    <a:pt x="0" y="62"/>
                    <a:pt x="5" y="39"/>
                    <a:pt x="17" y="23"/>
                  </a:cubicBezTo>
                  <a:cubicBezTo>
                    <a:pt x="28" y="8"/>
                    <a:pt x="45" y="0"/>
                    <a:pt x="68" y="0"/>
                  </a:cubicBezTo>
                  <a:cubicBezTo>
                    <a:pt x="91" y="0"/>
                    <a:pt x="108" y="8"/>
                    <a:pt x="119" y="23"/>
                  </a:cubicBezTo>
                  <a:cubicBezTo>
                    <a:pt x="131" y="39"/>
                    <a:pt x="136" y="62"/>
                    <a:pt x="136" y="93"/>
                  </a:cubicBezTo>
                  <a:cubicBezTo>
                    <a:pt x="136" y="124"/>
                    <a:pt x="131" y="147"/>
                    <a:pt x="119" y="163"/>
                  </a:cubicBezTo>
                  <a:cubicBezTo>
                    <a:pt x="108" y="178"/>
                    <a:pt x="91" y="186"/>
                    <a:pt x="68" y="186"/>
                  </a:cubicBezTo>
                  <a:cubicBezTo>
                    <a:pt x="45" y="186"/>
                    <a:pt x="28" y="178"/>
                    <a:pt x="17" y="163"/>
                  </a:cubicBezTo>
                  <a:cubicBezTo>
                    <a:pt x="5" y="147"/>
                    <a:pt x="0" y="124"/>
                    <a:pt x="0" y="93"/>
                  </a:cubicBezTo>
                  <a:close/>
                  <a:moveTo>
                    <a:pt x="45" y="93"/>
                  </a:moveTo>
                  <a:cubicBezTo>
                    <a:pt x="45" y="115"/>
                    <a:pt x="47" y="130"/>
                    <a:pt x="50" y="139"/>
                  </a:cubicBezTo>
                  <a:cubicBezTo>
                    <a:pt x="54" y="148"/>
                    <a:pt x="60" y="153"/>
                    <a:pt x="68" y="153"/>
                  </a:cubicBezTo>
                  <a:cubicBezTo>
                    <a:pt x="76" y="153"/>
                    <a:pt x="82" y="148"/>
                    <a:pt x="85" y="139"/>
                  </a:cubicBezTo>
                  <a:cubicBezTo>
                    <a:pt x="89" y="130"/>
                    <a:pt x="91" y="114"/>
                    <a:pt x="91" y="93"/>
                  </a:cubicBezTo>
                  <a:cubicBezTo>
                    <a:pt x="91" y="72"/>
                    <a:pt x="89" y="57"/>
                    <a:pt x="85" y="47"/>
                  </a:cubicBezTo>
                  <a:cubicBezTo>
                    <a:pt x="82" y="38"/>
                    <a:pt x="76" y="34"/>
                    <a:pt x="68" y="34"/>
                  </a:cubicBezTo>
                  <a:cubicBezTo>
                    <a:pt x="60" y="34"/>
                    <a:pt x="54" y="38"/>
                    <a:pt x="50" y="47"/>
                  </a:cubicBezTo>
                  <a:cubicBezTo>
                    <a:pt x="47" y="56"/>
                    <a:pt x="45" y="70"/>
                    <a:pt x="45" y="91"/>
                  </a:cubicBezTo>
                  <a:lnTo>
                    <a:pt x="45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0"/>
            <p:cNvSpPr/>
            <p:nvPr/>
          </p:nvSpPr>
          <p:spPr bwMode="auto">
            <a:xfrm>
              <a:off x="-1113184" y="4104723"/>
              <a:ext cx="636173" cy="870552"/>
            </a:xfrm>
            <a:custGeom>
              <a:avLst/>
              <a:gdLst>
                <a:gd name="T0" fmla="*/ 0 w 135"/>
                <a:gd name="T1" fmla="*/ 126 h 186"/>
                <a:gd name="T2" fmla="*/ 42 w 135"/>
                <a:gd name="T3" fmla="*/ 126 h 186"/>
                <a:gd name="T4" fmla="*/ 49 w 135"/>
                <a:gd name="T5" fmla="*/ 145 h 186"/>
                <a:gd name="T6" fmla="*/ 67 w 135"/>
                <a:gd name="T7" fmla="*/ 152 h 186"/>
                <a:gd name="T8" fmla="*/ 85 w 135"/>
                <a:gd name="T9" fmla="*/ 146 h 186"/>
                <a:gd name="T10" fmla="*/ 91 w 135"/>
                <a:gd name="T11" fmla="*/ 129 h 186"/>
                <a:gd name="T12" fmla="*/ 83 w 135"/>
                <a:gd name="T13" fmla="*/ 111 h 186"/>
                <a:gd name="T14" fmla="*/ 59 w 135"/>
                <a:gd name="T15" fmla="*/ 105 h 186"/>
                <a:gd name="T16" fmla="*/ 56 w 135"/>
                <a:gd name="T17" fmla="*/ 105 h 186"/>
                <a:gd name="T18" fmla="*/ 56 w 135"/>
                <a:gd name="T19" fmla="*/ 75 h 186"/>
                <a:gd name="T20" fmla="*/ 59 w 135"/>
                <a:gd name="T21" fmla="*/ 75 h 186"/>
                <a:gd name="T22" fmla="*/ 80 w 135"/>
                <a:gd name="T23" fmla="*/ 70 h 186"/>
                <a:gd name="T24" fmla="*/ 88 w 135"/>
                <a:gd name="T25" fmla="*/ 53 h 186"/>
                <a:gd name="T26" fmla="*/ 82 w 135"/>
                <a:gd name="T27" fmla="*/ 38 h 186"/>
                <a:gd name="T28" fmla="*/ 68 w 135"/>
                <a:gd name="T29" fmla="*/ 33 h 186"/>
                <a:gd name="T30" fmla="*/ 50 w 135"/>
                <a:gd name="T31" fmla="*/ 39 h 186"/>
                <a:gd name="T32" fmla="*/ 44 w 135"/>
                <a:gd name="T33" fmla="*/ 57 h 186"/>
                <a:gd name="T34" fmla="*/ 3 w 135"/>
                <a:gd name="T35" fmla="*/ 57 h 186"/>
                <a:gd name="T36" fmla="*/ 21 w 135"/>
                <a:gd name="T37" fmla="*/ 15 h 186"/>
                <a:gd name="T38" fmla="*/ 69 w 135"/>
                <a:gd name="T39" fmla="*/ 0 h 186"/>
                <a:gd name="T40" fmla="*/ 113 w 135"/>
                <a:gd name="T41" fmla="*/ 13 h 186"/>
                <a:gd name="T42" fmla="*/ 130 w 135"/>
                <a:gd name="T43" fmla="*/ 48 h 186"/>
                <a:gd name="T44" fmla="*/ 125 w 135"/>
                <a:gd name="T45" fmla="*/ 69 h 186"/>
                <a:gd name="T46" fmla="*/ 108 w 135"/>
                <a:gd name="T47" fmla="*/ 86 h 186"/>
                <a:gd name="T48" fmla="*/ 128 w 135"/>
                <a:gd name="T49" fmla="*/ 103 h 186"/>
                <a:gd name="T50" fmla="*/ 135 w 135"/>
                <a:gd name="T51" fmla="*/ 129 h 186"/>
                <a:gd name="T52" fmla="*/ 116 w 135"/>
                <a:gd name="T53" fmla="*/ 171 h 186"/>
                <a:gd name="T54" fmla="*/ 65 w 135"/>
                <a:gd name="T55" fmla="*/ 186 h 186"/>
                <a:gd name="T56" fmla="*/ 17 w 135"/>
                <a:gd name="T57" fmla="*/ 171 h 186"/>
                <a:gd name="T58" fmla="*/ 0 w 135"/>
                <a:gd name="T59" fmla="*/ 12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5" h="186">
                  <a:moveTo>
                    <a:pt x="0" y="126"/>
                  </a:moveTo>
                  <a:cubicBezTo>
                    <a:pt x="42" y="126"/>
                    <a:pt x="42" y="126"/>
                    <a:pt x="42" y="126"/>
                  </a:cubicBezTo>
                  <a:cubicBezTo>
                    <a:pt x="42" y="134"/>
                    <a:pt x="45" y="141"/>
                    <a:pt x="49" y="145"/>
                  </a:cubicBezTo>
                  <a:cubicBezTo>
                    <a:pt x="53" y="150"/>
                    <a:pt x="59" y="152"/>
                    <a:pt x="67" y="152"/>
                  </a:cubicBezTo>
                  <a:cubicBezTo>
                    <a:pt x="74" y="152"/>
                    <a:pt x="80" y="150"/>
                    <a:pt x="85" y="146"/>
                  </a:cubicBezTo>
                  <a:cubicBezTo>
                    <a:pt x="89" y="142"/>
                    <a:pt x="91" y="136"/>
                    <a:pt x="91" y="129"/>
                  </a:cubicBezTo>
                  <a:cubicBezTo>
                    <a:pt x="91" y="121"/>
                    <a:pt x="89" y="115"/>
                    <a:pt x="83" y="111"/>
                  </a:cubicBezTo>
                  <a:cubicBezTo>
                    <a:pt x="78" y="107"/>
                    <a:pt x="70" y="105"/>
                    <a:pt x="59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68" y="75"/>
                    <a:pt x="76" y="73"/>
                    <a:pt x="80" y="70"/>
                  </a:cubicBezTo>
                  <a:cubicBezTo>
                    <a:pt x="85" y="66"/>
                    <a:pt x="88" y="60"/>
                    <a:pt x="88" y="53"/>
                  </a:cubicBezTo>
                  <a:cubicBezTo>
                    <a:pt x="88" y="47"/>
                    <a:pt x="86" y="42"/>
                    <a:pt x="82" y="38"/>
                  </a:cubicBezTo>
                  <a:cubicBezTo>
                    <a:pt x="79" y="34"/>
                    <a:pt x="74" y="33"/>
                    <a:pt x="68" y="33"/>
                  </a:cubicBezTo>
                  <a:cubicBezTo>
                    <a:pt x="60" y="33"/>
                    <a:pt x="54" y="35"/>
                    <a:pt x="50" y="39"/>
                  </a:cubicBezTo>
                  <a:cubicBezTo>
                    <a:pt x="47" y="43"/>
                    <a:pt x="44" y="49"/>
                    <a:pt x="44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3" y="39"/>
                    <a:pt x="9" y="25"/>
                    <a:pt x="21" y="15"/>
                  </a:cubicBezTo>
                  <a:cubicBezTo>
                    <a:pt x="32" y="5"/>
                    <a:pt x="48" y="0"/>
                    <a:pt x="69" y="0"/>
                  </a:cubicBezTo>
                  <a:cubicBezTo>
                    <a:pt x="87" y="0"/>
                    <a:pt x="102" y="5"/>
                    <a:pt x="113" y="13"/>
                  </a:cubicBezTo>
                  <a:cubicBezTo>
                    <a:pt x="124" y="22"/>
                    <a:pt x="130" y="34"/>
                    <a:pt x="130" y="48"/>
                  </a:cubicBezTo>
                  <a:cubicBezTo>
                    <a:pt x="130" y="56"/>
                    <a:pt x="128" y="63"/>
                    <a:pt x="125" y="69"/>
                  </a:cubicBezTo>
                  <a:cubicBezTo>
                    <a:pt x="121" y="75"/>
                    <a:pt x="116" y="81"/>
                    <a:pt x="108" y="86"/>
                  </a:cubicBezTo>
                  <a:cubicBezTo>
                    <a:pt x="117" y="90"/>
                    <a:pt x="124" y="95"/>
                    <a:pt x="128" y="103"/>
                  </a:cubicBezTo>
                  <a:cubicBezTo>
                    <a:pt x="133" y="110"/>
                    <a:pt x="135" y="119"/>
                    <a:pt x="135" y="129"/>
                  </a:cubicBezTo>
                  <a:cubicBezTo>
                    <a:pt x="135" y="147"/>
                    <a:pt x="129" y="161"/>
                    <a:pt x="116" y="171"/>
                  </a:cubicBezTo>
                  <a:cubicBezTo>
                    <a:pt x="104" y="181"/>
                    <a:pt x="87" y="186"/>
                    <a:pt x="65" y="186"/>
                  </a:cubicBezTo>
                  <a:cubicBezTo>
                    <a:pt x="45" y="186"/>
                    <a:pt x="29" y="181"/>
                    <a:pt x="17" y="171"/>
                  </a:cubicBezTo>
                  <a:cubicBezTo>
                    <a:pt x="6" y="160"/>
                    <a:pt x="0" y="145"/>
                    <a:pt x="0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4F7D-B4CB-4A61-AF1D-A4D9D24F3DC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>
            <a:extLst>
              <a:ext uri="{FF2B5EF4-FFF2-40B4-BE49-F238E27FC236}">
                <a16:creationId xmlns:a16="http://schemas.microsoft.com/office/drawing/2014/main" id="{F311C8B1-59D5-4E55-A747-38475727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580875"/>
            <a:ext cx="5948721" cy="478726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 广州市混合云项目汇报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B3AC8CB-10A2-3640-8C9A-D577B9A6C819}"/>
              </a:ext>
            </a:extLst>
          </p:cNvPr>
          <p:cNvSpPr/>
          <p:nvPr/>
        </p:nvSpPr>
        <p:spPr>
          <a:xfrm>
            <a:off x="0" y="4351655"/>
            <a:ext cx="12192000" cy="2506345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100000">
                <a:srgbClr val="C00000"/>
              </a:gs>
            </a:gsLst>
            <a:lin ang="13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AB53FF1-3E8F-73F6-92BE-021B56C76196}"/>
              </a:ext>
            </a:extLst>
          </p:cNvPr>
          <p:cNvSpPr/>
          <p:nvPr/>
        </p:nvSpPr>
        <p:spPr>
          <a:xfrm>
            <a:off x="344170" y="3409950"/>
            <a:ext cx="11503025" cy="3418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3">
            <a:extLst>
              <a:ext uri="{FF2B5EF4-FFF2-40B4-BE49-F238E27FC236}">
                <a16:creationId xmlns:a16="http://schemas.microsoft.com/office/drawing/2014/main" id="{8CCA8CF1-92B1-96C5-FD66-CCDC7C9E1A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" y="1181176"/>
            <a:ext cx="4798060" cy="2978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38F6BB-6586-BA5B-1B6F-50B65116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40" y="1141942"/>
            <a:ext cx="4269740" cy="3058795"/>
          </a:xfrm>
          <a:prstGeom prst="rect">
            <a:avLst/>
          </a:prstGeom>
        </p:spPr>
      </p:pic>
      <p:sp>
        <p:nvSpPr>
          <p:cNvPr id="8" name="右箭头 14">
            <a:extLst>
              <a:ext uri="{FF2B5EF4-FFF2-40B4-BE49-F238E27FC236}">
                <a16:creationId xmlns:a16="http://schemas.microsoft.com/office/drawing/2014/main" id="{34567650-46F4-32B7-37FE-BE34026C395C}"/>
              </a:ext>
            </a:extLst>
          </p:cNvPr>
          <p:cNvSpPr/>
          <p:nvPr/>
        </p:nvSpPr>
        <p:spPr>
          <a:xfrm>
            <a:off x="5823336" y="2398122"/>
            <a:ext cx="923290" cy="269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>
              <a:lnSpc>
                <a:spcPct val="200000"/>
              </a:lnSpc>
            </a:pPr>
            <a:endParaRPr lang="zh-CN" altLang="en-US" sz="20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6BEB7D4-44C2-2006-0487-DBEE5FE16C54}"/>
              </a:ext>
            </a:extLst>
          </p:cNvPr>
          <p:cNvSpPr/>
          <p:nvPr/>
        </p:nvSpPr>
        <p:spPr>
          <a:xfrm>
            <a:off x="618971" y="4526674"/>
            <a:ext cx="821579" cy="8215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52" tIns="129600" rIns="129600" bIns="1296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OPPOSans B" panose="00020600040101010101" pitchFamily="18" charset="-122"/>
              </a:rPr>
              <a:t>01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E46540E-ED81-3E2E-6F97-1944716FEB52}"/>
              </a:ext>
            </a:extLst>
          </p:cNvPr>
          <p:cNvSpPr/>
          <p:nvPr/>
        </p:nvSpPr>
        <p:spPr>
          <a:xfrm>
            <a:off x="618971" y="5659099"/>
            <a:ext cx="821579" cy="82157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52" tIns="129600" rIns="129600" bIns="1296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OPPOSans B" panose="00020600040101010101" pitchFamily="18" charset="-122"/>
              </a:rPr>
              <a:t>02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OPPOSans B" panose="00020600040101010101" pitchFamily="18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21770A0-CDF4-4F6C-0E3B-F579D7869B11}"/>
              </a:ext>
            </a:extLst>
          </p:cNvPr>
          <p:cNvSpPr/>
          <p:nvPr/>
        </p:nvSpPr>
        <p:spPr>
          <a:xfrm>
            <a:off x="6440651" y="4536640"/>
            <a:ext cx="821579" cy="8215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52" tIns="129600" rIns="129600" bIns="1296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OPPOSans B" panose="00020600040101010101" pitchFamily="18" charset="-122"/>
              </a:rPr>
              <a:t>03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OPPOSans B" panose="00020600040101010101" pitchFamily="18" charset="-122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75E6958-5E8C-C62B-A33C-C3DD85F22246}"/>
              </a:ext>
            </a:extLst>
          </p:cNvPr>
          <p:cNvSpPr/>
          <p:nvPr/>
        </p:nvSpPr>
        <p:spPr>
          <a:xfrm>
            <a:off x="6440651" y="5659099"/>
            <a:ext cx="821579" cy="82157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8552" tIns="129600" rIns="129600" bIns="129600" rtlCol="0" anchor="ctr" anchorCtr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OPPOSans B" panose="00020600040101010101" pitchFamily="18" charset="-122"/>
              </a:rPr>
              <a:t>04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OPPOSans B" panose="00020600040101010101" pitchFamily="18" charset="-122"/>
            </a:endParaRPr>
          </a:p>
        </p:txBody>
      </p:sp>
      <p:sp>
        <p:nvSpPr>
          <p:cNvPr id="13" name="9">
            <a:extLst>
              <a:ext uri="{FF2B5EF4-FFF2-40B4-BE49-F238E27FC236}">
                <a16:creationId xmlns:a16="http://schemas.microsoft.com/office/drawing/2014/main" id="{E53610F4-6B86-8A72-A484-8EF9EA78D1FC}"/>
              </a:ext>
            </a:extLst>
          </p:cNvPr>
          <p:cNvSpPr/>
          <p:nvPr/>
        </p:nvSpPr>
        <p:spPr>
          <a:xfrm>
            <a:off x="1572053" y="4527192"/>
            <a:ext cx="289121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微软雅黑" charset="-122"/>
              </a:rPr>
              <a:t>资源汇聚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微软雅黑" charset="-122"/>
              <a:sym typeface="微软雅黑" charset="-122"/>
            </a:endParaRPr>
          </a:p>
        </p:txBody>
      </p:sp>
      <p:sp>
        <p:nvSpPr>
          <p:cNvPr id="14" name="10">
            <a:extLst>
              <a:ext uri="{FF2B5EF4-FFF2-40B4-BE49-F238E27FC236}">
                <a16:creationId xmlns:a16="http://schemas.microsoft.com/office/drawing/2014/main" id="{117764D5-A2D7-5551-FB38-AC271EAE07CE}"/>
              </a:ext>
            </a:extLst>
          </p:cNvPr>
          <p:cNvSpPr/>
          <p:nvPr/>
        </p:nvSpPr>
        <p:spPr>
          <a:xfrm>
            <a:off x="1572260" y="4873625"/>
            <a:ext cx="424561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微软雅黑" charset="-122"/>
              </a:rPr>
              <a:t>成功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+mn-ea"/>
              </a:rPr>
              <a:t>纳管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+mn-ea"/>
              </a:rPr>
              <a:t>1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+mn-ea"/>
              </a:rPr>
              <a:t>朵信创云、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+mn-ea"/>
              </a:rPr>
              <a:t>3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+mn-ea"/>
              </a:rPr>
              <a:t>朵政务云，实现了云资源汇聚，为各委办局提供统一的云资源自助服务平台</a:t>
            </a:r>
          </a:p>
        </p:txBody>
      </p:sp>
      <p:sp>
        <p:nvSpPr>
          <p:cNvPr id="15" name="9">
            <a:extLst>
              <a:ext uri="{FF2B5EF4-FFF2-40B4-BE49-F238E27FC236}">
                <a16:creationId xmlns:a16="http://schemas.microsoft.com/office/drawing/2014/main" id="{8F5800AA-D5DD-3955-2D8C-A0E2462A20B4}"/>
              </a:ext>
            </a:extLst>
          </p:cNvPr>
          <p:cNvSpPr/>
          <p:nvPr/>
        </p:nvSpPr>
        <p:spPr>
          <a:xfrm>
            <a:off x="1572053" y="5659397"/>
            <a:ext cx="289121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charset="-122"/>
              </a:rPr>
              <a:t>存量数据汇聚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微软雅黑" charset="-122"/>
              <a:sym typeface="微软雅黑" charset="-122"/>
            </a:endParaRPr>
          </a:p>
        </p:txBody>
      </p:sp>
      <p:sp>
        <p:nvSpPr>
          <p:cNvPr id="17" name="10">
            <a:extLst>
              <a:ext uri="{FF2B5EF4-FFF2-40B4-BE49-F238E27FC236}">
                <a16:creationId xmlns:a16="http://schemas.microsoft.com/office/drawing/2014/main" id="{5BB1310D-C990-493C-0532-A88FAC45CBC1}"/>
              </a:ext>
            </a:extLst>
          </p:cNvPr>
          <p:cNvSpPr/>
          <p:nvPr/>
        </p:nvSpPr>
        <p:spPr>
          <a:xfrm>
            <a:off x="1572260" y="6005830"/>
            <a:ext cx="424561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微软雅黑" charset="-122"/>
              </a:rPr>
              <a:t>完成信创云管、政务云管存量业务数据迁移，虚拟机服务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微软雅黑" charset="-122"/>
              </a:rPr>
              <a:t>16169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微软雅黑" charset="-122"/>
              </a:rPr>
              <a:t>条，物理机服务</a:t>
            </a:r>
            <a:r>
              <a:rPr lang="en-US" altLang="zh-CN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微软雅黑" charset="-122"/>
              </a:rPr>
              <a:t>2601</a:t>
            </a: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微软雅黑" charset="-122"/>
              </a:rPr>
              <a:t>条等，保障新旧系统平滑切换</a:t>
            </a:r>
          </a:p>
        </p:txBody>
      </p:sp>
      <p:sp>
        <p:nvSpPr>
          <p:cNvPr id="18" name="9">
            <a:extLst>
              <a:ext uri="{FF2B5EF4-FFF2-40B4-BE49-F238E27FC236}">
                <a16:creationId xmlns:a16="http://schemas.microsoft.com/office/drawing/2014/main" id="{02181182-3273-21CF-63D6-AF9839895346}"/>
              </a:ext>
            </a:extLst>
          </p:cNvPr>
          <p:cNvSpPr/>
          <p:nvPr/>
        </p:nvSpPr>
        <p:spPr>
          <a:xfrm>
            <a:off x="7455963" y="4527192"/>
            <a:ext cx="289121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charset="-122"/>
              </a:rPr>
              <a:t>系统互联互通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微软雅黑" charset="-122"/>
              <a:sym typeface="微软雅黑" charset="-122"/>
            </a:endParaRPr>
          </a:p>
        </p:txBody>
      </p:sp>
      <p:sp>
        <p:nvSpPr>
          <p:cNvPr id="19" name="10">
            <a:extLst>
              <a:ext uri="{FF2B5EF4-FFF2-40B4-BE49-F238E27FC236}">
                <a16:creationId xmlns:a16="http://schemas.microsoft.com/office/drawing/2014/main" id="{8D7496BA-C5AB-755D-4E10-7EF31E18C69E}"/>
              </a:ext>
            </a:extLst>
          </p:cNvPr>
          <p:cNvSpPr/>
          <p:nvPr/>
        </p:nvSpPr>
        <p:spPr>
          <a:xfrm>
            <a:off x="7456170" y="4873625"/>
            <a:ext cx="4572000" cy="613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微软雅黑" charset="-122"/>
              </a:rPr>
              <a:t>完成与项目管理系统、短信平台、云资源监控等系统对接，实现系统间数据互联互通，保障云资源服务的一致性、数据的准确性</a:t>
            </a:r>
          </a:p>
        </p:txBody>
      </p:sp>
      <p:sp>
        <p:nvSpPr>
          <p:cNvPr id="20" name="9">
            <a:extLst>
              <a:ext uri="{FF2B5EF4-FFF2-40B4-BE49-F238E27FC236}">
                <a16:creationId xmlns:a16="http://schemas.microsoft.com/office/drawing/2014/main" id="{2298C2B8-841E-F4EA-51A3-89A1098A7B8D}"/>
              </a:ext>
            </a:extLst>
          </p:cNvPr>
          <p:cNvSpPr/>
          <p:nvPr/>
        </p:nvSpPr>
        <p:spPr>
          <a:xfrm>
            <a:off x="7455963" y="5659397"/>
            <a:ext cx="2891219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charset="-122"/>
              </a:rPr>
              <a:t>全方位统计分析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微软雅黑" charset="-122"/>
              <a:sym typeface="微软雅黑" charset="-122"/>
            </a:endParaRPr>
          </a:p>
        </p:txBody>
      </p:sp>
      <p:sp>
        <p:nvSpPr>
          <p:cNvPr id="21" name="10">
            <a:extLst>
              <a:ext uri="{FF2B5EF4-FFF2-40B4-BE49-F238E27FC236}">
                <a16:creationId xmlns:a16="http://schemas.microsoft.com/office/drawing/2014/main" id="{05CB91BE-00F9-8CF5-8743-B6F00D5B0D3E}"/>
              </a:ext>
            </a:extLst>
          </p:cNvPr>
          <p:cNvSpPr/>
          <p:nvPr/>
        </p:nvSpPr>
        <p:spPr>
          <a:xfrm>
            <a:off x="7456170" y="6005830"/>
            <a:ext cx="4245610" cy="336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微软雅黑" charset="-122"/>
                <a:sym typeface="微软雅黑" charset="-122"/>
              </a:rPr>
              <a:t>全方位、多维度的统计分析能力，快速掌控云资源整体情况</a:t>
            </a:r>
          </a:p>
        </p:txBody>
      </p:sp>
    </p:spTree>
    <p:extLst>
      <p:ext uri="{BB962C8B-B14F-4D97-AF65-F5344CB8AC3E}">
        <p14:creationId xmlns:p14="http://schemas.microsoft.com/office/powerpoint/2010/main" val="125518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>
            <a:extLst>
              <a:ext uri="{FF2B5EF4-FFF2-40B4-BE49-F238E27FC236}">
                <a16:creationId xmlns:a16="http://schemas.microsoft.com/office/drawing/2014/main" id="{F311C8B1-59D5-4E55-A747-38475727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580875"/>
            <a:ext cx="5948721" cy="478726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兴业银行云管理平台项目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D6D34BA-F562-2CA8-4CA9-29C66E30EFD0}"/>
              </a:ext>
            </a:extLst>
          </p:cNvPr>
          <p:cNvSpPr/>
          <p:nvPr/>
        </p:nvSpPr>
        <p:spPr>
          <a:xfrm>
            <a:off x="7605338" y="2829175"/>
            <a:ext cx="1845011" cy="4658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统一</a:t>
            </a:r>
            <a:endParaRPr kumimoji="1" lang="en-US" altLang="zh-CN" sz="2400" b="1" dirty="0">
              <a:solidFill>
                <a:schemeClr val="bg1"/>
              </a:solidFill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BD65A491-1D38-C828-09C9-F83256F6F353}"/>
              </a:ext>
            </a:extLst>
          </p:cNvPr>
          <p:cNvSpPr txBox="1"/>
          <p:nvPr/>
        </p:nvSpPr>
        <p:spPr>
          <a:xfrm>
            <a:off x="7605337" y="3276142"/>
            <a:ext cx="20419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IT</a:t>
            </a:r>
            <a:r>
              <a:rPr kumimoji="1" lang="zh-CN" altLang="en-US" sz="1600" b="1" dirty="0"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资源管理入口</a:t>
            </a:r>
            <a:endParaRPr kumimoji="1" lang="en-US" altLang="zh-CN" sz="1600" b="1" dirty="0"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4F767DC-42A9-7107-570C-659465B8B3BE}"/>
              </a:ext>
            </a:extLst>
          </p:cNvPr>
          <p:cNvSpPr/>
          <p:nvPr/>
        </p:nvSpPr>
        <p:spPr>
          <a:xfrm>
            <a:off x="9746731" y="2829175"/>
            <a:ext cx="1845012" cy="4658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混合</a:t>
            </a:r>
            <a:endParaRPr kumimoji="1" lang="en-US" altLang="zh-CN" sz="2400" b="1" dirty="0">
              <a:solidFill>
                <a:schemeClr val="bg1"/>
              </a:solidFill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4C242E5-8A7F-78E7-1599-6AA2FF61E0DA}"/>
              </a:ext>
            </a:extLst>
          </p:cNvPr>
          <p:cNvSpPr txBox="1"/>
          <p:nvPr/>
        </p:nvSpPr>
        <p:spPr>
          <a:xfrm>
            <a:off x="9760505" y="3324121"/>
            <a:ext cx="20419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异构异地混合资源</a:t>
            </a:r>
            <a:endParaRPr kumimoji="1" lang="en-US" altLang="zh-CN" sz="1600" b="1" dirty="0"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B06C5245-4F2B-C212-4C30-779A02B2357D}"/>
              </a:ext>
            </a:extLst>
          </p:cNvPr>
          <p:cNvSpPr/>
          <p:nvPr/>
        </p:nvSpPr>
        <p:spPr>
          <a:xfrm>
            <a:off x="7605338" y="4032639"/>
            <a:ext cx="1845012" cy="4658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规范</a:t>
            </a:r>
            <a:endParaRPr kumimoji="1" lang="en-US" altLang="zh-CN" sz="2400" b="1" dirty="0">
              <a:solidFill>
                <a:schemeClr val="bg1"/>
              </a:solidFill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0CFA01A-413B-5AC4-D4F5-EF07032235C8}"/>
              </a:ext>
            </a:extLst>
          </p:cNvPr>
          <p:cNvSpPr txBox="1"/>
          <p:nvPr/>
        </p:nvSpPr>
        <p:spPr>
          <a:xfrm>
            <a:off x="7605336" y="4479606"/>
            <a:ext cx="20419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b="1" dirty="0"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IT</a:t>
            </a:r>
            <a:r>
              <a:rPr kumimoji="1" lang="zh-CN" altLang="en-US" sz="1600" b="1" dirty="0"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申请规格</a:t>
            </a:r>
            <a:endParaRPr kumimoji="1" lang="en-US" altLang="zh-CN" sz="1600" b="1" dirty="0"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524E4D5-6986-04BB-3E81-674E4C3ACB9C}"/>
              </a:ext>
            </a:extLst>
          </p:cNvPr>
          <p:cNvSpPr/>
          <p:nvPr/>
        </p:nvSpPr>
        <p:spPr>
          <a:xfrm>
            <a:off x="9746731" y="4032639"/>
            <a:ext cx="1845012" cy="4658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加速</a:t>
            </a:r>
            <a:endParaRPr kumimoji="1" lang="en-US" altLang="zh-CN" sz="2400" b="1" dirty="0">
              <a:solidFill>
                <a:schemeClr val="bg1"/>
              </a:solidFill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BA06019-7965-1ADE-9163-692677DD9438}"/>
              </a:ext>
            </a:extLst>
          </p:cNvPr>
          <p:cNvSpPr txBox="1"/>
          <p:nvPr/>
        </p:nvSpPr>
        <p:spPr>
          <a:xfrm>
            <a:off x="9760505" y="4527585"/>
            <a:ext cx="20419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资源交付</a:t>
            </a:r>
            <a:endParaRPr kumimoji="1" lang="en-US" altLang="zh-CN" sz="1600" b="1" dirty="0"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31DE9DE-A5AC-23C7-CBAD-21C7E8FA77F8}"/>
              </a:ext>
            </a:extLst>
          </p:cNvPr>
          <p:cNvSpPr/>
          <p:nvPr/>
        </p:nvSpPr>
        <p:spPr>
          <a:xfrm>
            <a:off x="7612226" y="5265127"/>
            <a:ext cx="1838124" cy="4658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可控</a:t>
            </a:r>
            <a:endParaRPr kumimoji="1" lang="en-US" altLang="zh-CN" sz="2400" b="1" dirty="0">
              <a:solidFill>
                <a:schemeClr val="bg1"/>
              </a:solidFill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239C7D48-70C1-BE91-D154-E3ABD64B00DA}"/>
              </a:ext>
            </a:extLst>
          </p:cNvPr>
          <p:cNvSpPr txBox="1"/>
          <p:nvPr/>
        </p:nvSpPr>
        <p:spPr>
          <a:xfrm>
            <a:off x="7612224" y="5712094"/>
            <a:ext cx="20419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资源容量统筹</a:t>
            </a:r>
            <a:endParaRPr kumimoji="1" lang="en-US" altLang="zh-CN" sz="1600" b="1" dirty="0"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EBB3419F-AE2C-BF17-AA80-4207CA5B48D7}"/>
              </a:ext>
            </a:extLst>
          </p:cNvPr>
          <p:cNvSpPr/>
          <p:nvPr/>
        </p:nvSpPr>
        <p:spPr>
          <a:xfrm>
            <a:off x="9760506" y="5265127"/>
            <a:ext cx="1831238" cy="465818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2400" b="1" dirty="0">
                <a:solidFill>
                  <a:schemeClr val="bg1"/>
                </a:solidFill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强化</a:t>
            </a:r>
            <a:endParaRPr kumimoji="1" lang="en-US" altLang="zh-CN" sz="2400" b="1" dirty="0">
              <a:solidFill>
                <a:schemeClr val="bg1"/>
              </a:solidFill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883CB2FE-AA40-3336-4E1F-508C4561CE78}"/>
              </a:ext>
            </a:extLst>
          </p:cNvPr>
          <p:cNvSpPr txBox="1"/>
          <p:nvPr/>
        </p:nvSpPr>
        <p:spPr>
          <a:xfrm>
            <a:off x="9774280" y="5760073"/>
            <a:ext cx="2041921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b="1" dirty="0">
                <a:latin typeface="Noto Sans S Chinese" panose="020B0500000000000000" pitchFamily="34" charset="-128"/>
                <a:ea typeface="Noto Sans S Chinese" panose="020B0500000000000000" pitchFamily="34" charset="-128"/>
              </a:rPr>
              <a:t>工作责权分工</a:t>
            </a:r>
            <a:endParaRPr kumimoji="1" lang="en-US" altLang="zh-CN" sz="1600" b="1" dirty="0">
              <a:latin typeface="Noto Sans S Chinese" panose="020B0500000000000000" pitchFamily="34" charset="-128"/>
              <a:ea typeface="Noto Sans S Chinese" panose="020B0500000000000000" pitchFamily="34" charset="-128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D2A67061-88B0-5B94-9A11-B22A15138614}"/>
              </a:ext>
            </a:extLst>
          </p:cNvPr>
          <p:cNvSpPr/>
          <p:nvPr/>
        </p:nvSpPr>
        <p:spPr>
          <a:xfrm>
            <a:off x="459967" y="1513399"/>
            <a:ext cx="11119824" cy="922020"/>
          </a:xfrm>
          <a:prstGeom prst="rect">
            <a:avLst/>
          </a:prstGeom>
          <a:ln>
            <a:solidFill>
              <a:srgbClr val="F6545C"/>
            </a:solidFill>
          </a:ln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兴业银行，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以虚拟化为主的资源池化技术已在我行广泛应用，资源池化虽然能提高资源申请流程及使用效率，但还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无法满足用户满意度及缩短创新项目流程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的要求，距离我行集团云计算基础架构的目标还有一些差距。因此，有必要通过云平台的建设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打通数据中心的底层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基础架构，实现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资源的弹性供给、灵活编排和动态计量，将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资源作为标准服务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提供给业务部门使用，提供云计算时代全新的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用户体验和业务模式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，建设具备云计算服务能力的</a:t>
            </a: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集团化共享数据中心</a:t>
            </a:r>
            <a:r>
              <a:rPr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C0833F6-8799-60FE-0F7B-552685E0F106}"/>
              </a:ext>
            </a:extLst>
          </p:cNvPr>
          <p:cNvSpPr/>
          <p:nvPr/>
        </p:nvSpPr>
        <p:spPr>
          <a:xfrm>
            <a:off x="491609" y="1233827"/>
            <a:ext cx="894080" cy="306705"/>
          </a:xfrm>
          <a:prstGeom prst="rect">
            <a:avLst/>
          </a:prstGeom>
          <a:solidFill>
            <a:srgbClr val="FF6238"/>
          </a:solidFill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4681BC96-4226-A0E6-0759-B598A0F94DE4}"/>
              </a:ext>
            </a:extLst>
          </p:cNvPr>
          <p:cNvGrpSpPr/>
          <p:nvPr/>
        </p:nvGrpSpPr>
        <p:grpSpPr>
          <a:xfrm>
            <a:off x="326641" y="2819092"/>
            <a:ext cx="5323838" cy="3290695"/>
            <a:chOff x="408" y="1412"/>
            <a:chExt cx="15880" cy="9037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F803FD44-0D03-ADE9-47F2-046C688D5FF1}"/>
                </a:ext>
              </a:extLst>
            </p:cNvPr>
            <p:cNvSpPr/>
            <p:nvPr/>
          </p:nvSpPr>
          <p:spPr>
            <a:xfrm>
              <a:off x="2684" y="9247"/>
              <a:ext cx="2594" cy="11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1" lang="zh-CN" altLang="en-US" sz="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上海数据中心</a:t>
              </a: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4632942-0DA7-0EA5-3EAC-202EFDC08114}"/>
                </a:ext>
              </a:extLst>
            </p:cNvPr>
            <p:cNvSpPr/>
            <p:nvPr/>
          </p:nvSpPr>
          <p:spPr>
            <a:xfrm>
              <a:off x="6511" y="9238"/>
              <a:ext cx="2594" cy="121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1" lang="zh-CN" altLang="en-US" sz="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成都数据中心</a:t>
              </a:r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41E506E-299F-F7B0-6420-6F20A21A34FC}"/>
                </a:ext>
              </a:extLst>
            </p:cNvPr>
            <p:cNvSpPr/>
            <p:nvPr/>
          </p:nvSpPr>
          <p:spPr>
            <a:xfrm>
              <a:off x="10035" y="9238"/>
              <a:ext cx="2594" cy="118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kumimoji="1" lang="zh-CN" altLang="en-US" sz="600" dirty="0">
                  <a:solidFill>
                    <a:schemeClr val="bg2">
                      <a:lumMod val="25000"/>
                    </a:schemeClr>
                  </a:solidFill>
                  <a:latin typeface="+mn-ea"/>
                </a:rPr>
                <a:t>福州数据中心</a:t>
              </a:r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C03D7E2E-2A5E-7AF5-83F1-BB4D475AF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" y="8988"/>
              <a:ext cx="1093" cy="1093"/>
            </a:xfrm>
            <a:prstGeom prst="rect">
              <a:avLst/>
            </a:prstGeom>
          </p:spPr>
        </p:pic>
        <p:pic>
          <p:nvPicPr>
            <p:cNvPr id="95" name="图片 94">
              <a:extLst>
                <a:ext uri="{FF2B5EF4-FFF2-40B4-BE49-F238E27FC236}">
                  <a16:creationId xmlns:a16="http://schemas.microsoft.com/office/drawing/2014/main" id="{596CF890-17F8-3816-D711-11EE1FB73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0" y="8988"/>
              <a:ext cx="1093" cy="1093"/>
            </a:xfrm>
            <a:prstGeom prst="rect">
              <a:avLst/>
            </a:prstGeom>
          </p:spPr>
        </p:pic>
        <p:pic>
          <p:nvPicPr>
            <p:cNvPr id="96" name="图片 95">
              <a:extLst>
                <a:ext uri="{FF2B5EF4-FFF2-40B4-BE49-F238E27FC236}">
                  <a16:creationId xmlns:a16="http://schemas.microsoft.com/office/drawing/2014/main" id="{2DA40ADA-FECB-1D16-E0F0-831672228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2" y="9009"/>
              <a:ext cx="1093" cy="1093"/>
            </a:xfrm>
            <a:prstGeom prst="rect">
              <a:avLst/>
            </a:prstGeom>
          </p:spPr>
        </p:pic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EB770DA2-8F55-ACD3-4D4D-F4EFC07AC779}"/>
                </a:ext>
              </a:extLst>
            </p:cNvPr>
            <p:cNvSpPr/>
            <p:nvPr/>
          </p:nvSpPr>
          <p:spPr>
            <a:xfrm>
              <a:off x="625" y="3108"/>
              <a:ext cx="12771" cy="393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7DF6B98-0CFD-6F68-1C8F-01DB75591EE9}"/>
                </a:ext>
              </a:extLst>
            </p:cNvPr>
            <p:cNvSpPr/>
            <p:nvPr/>
          </p:nvSpPr>
          <p:spPr>
            <a:xfrm>
              <a:off x="747" y="4872"/>
              <a:ext cx="6840" cy="19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EC1E1E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C161A63-6928-8193-23F1-69BFA0117ABB}"/>
                </a:ext>
              </a:extLst>
            </p:cNvPr>
            <p:cNvSpPr/>
            <p:nvPr/>
          </p:nvSpPr>
          <p:spPr>
            <a:xfrm>
              <a:off x="7671" y="4877"/>
              <a:ext cx="5725" cy="1906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EC1E1E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008472D-94CB-86CD-E2C1-C345852CFC88}"/>
                </a:ext>
              </a:extLst>
            </p:cNvPr>
            <p:cNvSpPr/>
            <p:nvPr/>
          </p:nvSpPr>
          <p:spPr>
            <a:xfrm>
              <a:off x="748" y="3611"/>
              <a:ext cx="12648" cy="94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700" b="1" i="0" u="none" strike="noStrike" kern="0" cap="none" spc="0" normalizeH="0" baseline="0" noProof="0" dirty="0">
                <a:ln>
                  <a:noFill/>
                </a:ln>
                <a:solidFill>
                  <a:srgbClr val="EC1E1E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A90B57AD-46F2-1761-CEA0-1F83D005A967}"/>
                </a:ext>
              </a:extLst>
            </p:cNvPr>
            <p:cNvSpPr/>
            <p:nvPr/>
          </p:nvSpPr>
          <p:spPr>
            <a:xfrm>
              <a:off x="13539" y="2122"/>
              <a:ext cx="2565" cy="675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1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charset="-122"/>
                <a:ea typeface="微软雅黑" charset="-122"/>
              </a:endParaRPr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9889274C-F408-1A10-4E68-518F6D6934AB}"/>
                </a:ext>
              </a:extLst>
            </p:cNvPr>
            <p:cNvSpPr/>
            <p:nvPr/>
          </p:nvSpPr>
          <p:spPr>
            <a:xfrm>
              <a:off x="625" y="2122"/>
              <a:ext cx="4168" cy="81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9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1" kern="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自助</a:t>
              </a: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</a:rPr>
                <a:t>门户</a:t>
              </a: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5EB9C1B0-C695-CD94-2D2F-AC5541F404D4}"/>
                </a:ext>
              </a:extLst>
            </p:cNvPr>
            <p:cNvSpPr/>
            <p:nvPr/>
          </p:nvSpPr>
          <p:spPr>
            <a:xfrm>
              <a:off x="1086" y="5392"/>
              <a:ext cx="1415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服务目录</a:t>
              </a: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98DEDECE-B880-02BA-0411-AB010A5E80F4}"/>
                </a:ext>
              </a:extLst>
            </p:cNvPr>
            <p:cNvSpPr/>
            <p:nvPr/>
          </p:nvSpPr>
          <p:spPr>
            <a:xfrm>
              <a:off x="1111" y="6034"/>
              <a:ext cx="1415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订单管理</a:t>
              </a: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F06E8E26-D3B9-2921-79B8-1E2C245478E0}"/>
                </a:ext>
              </a:extLst>
            </p:cNvPr>
            <p:cNvSpPr/>
            <p:nvPr/>
          </p:nvSpPr>
          <p:spPr>
            <a:xfrm>
              <a:off x="2639" y="5403"/>
              <a:ext cx="1415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VDC</a:t>
              </a: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管理</a:t>
              </a: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7E5312E6-A28E-A45D-C836-DC5DF40B2C56}"/>
                </a:ext>
              </a:extLst>
            </p:cNvPr>
            <p:cNvSpPr/>
            <p:nvPr/>
          </p:nvSpPr>
          <p:spPr>
            <a:xfrm>
              <a:off x="5827" y="5397"/>
              <a:ext cx="1415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账单统计</a:t>
              </a: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BA9D2855-3763-1673-E452-E960CFEF87A0}"/>
                </a:ext>
              </a:extLst>
            </p:cNvPr>
            <p:cNvSpPr/>
            <p:nvPr/>
          </p:nvSpPr>
          <p:spPr>
            <a:xfrm>
              <a:off x="9673" y="5437"/>
              <a:ext cx="1527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性能监控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33570F73-7219-B96F-2737-05E7EF06C135}"/>
                </a:ext>
              </a:extLst>
            </p:cNvPr>
            <p:cNvSpPr/>
            <p:nvPr/>
          </p:nvSpPr>
          <p:spPr>
            <a:xfrm>
              <a:off x="9678" y="6075"/>
              <a:ext cx="1527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容量管理</a:t>
              </a: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88F9E1DF-06FB-A8F6-9F6C-062096B171E7}"/>
                </a:ext>
              </a:extLst>
            </p:cNvPr>
            <p:cNvSpPr/>
            <p:nvPr/>
          </p:nvSpPr>
          <p:spPr>
            <a:xfrm>
              <a:off x="11445" y="5437"/>
              <a:ext cx="1527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趋势分析</a:t>
              </a:r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DC2D53C9-3C8C-60A3-4B7A-2D47E32B63D3}"/>
                </a:ext>
              </a:extLst>
            </p:cNvPr>
            <p:cNvSpPr/>
            <p:nvPr/>
          </p:nvSpPr>
          <p:spPr>
            <a:xfrm>
              <a:off x="11445" y="6057"/>
              <a:ext cx="1527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批量任务</a:t>
              </a:r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3F18856-AF7D-93F7-3222-240F5821BC30}"/>
                </a:ext>
              </a:extLst>
            </p:cNvPr>
            <p:cNvSpPr/>
            <p:nvPr/>
          </p:nvSpPr>
          <p:spPr>
            <a:xfrm>
              <a:off x="13998" y="2564"/>
              <a:ext cx="1527" cy="6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统一认证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2AE26618-9815-15B4-F14C-9F28DA5FC6FF}"/>
                </a:ext>
              </a:extLst>
            </p:cNvPr>
            <p:cNvSpPr/>
            <p:nvPr/>
          </p:nvSpPr>
          <p:spPr>
            <a:xfrm>
              <a:off x="14008" y="3446"/>
              <a:ext cx="1527" cy="6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用户管理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72F732FE-624F-B66C-3B6B-AE6016B5EE90}"/>
                </a:ext>
              </a:extLst>
            </p:cNvPr>
            <p:cNvSpPr/>
            <p:nvPr/>
          </p:nvSpPr>
          <p:spPr>
            <a:xfrm>
              <a:off x="13995" y="4324"/>
              <a:ext cx="1527" cy="6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角色权限</a:t>
              </a:r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E5A4FEC8-3B57-0AD6-78AD-0229E1FA834B}"/>
                </a:ext>
              </a:extLst>
            </p:cNvPr>
            <p:cNvSpPr/>
            <p:nvPr/>
          </p:nvSpPr>
          <p:spPr>
            <a:xfrm>
              <a:off x="14006" y="5216"/>
              <a:ext cx="1527" cy="6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流程</a:t>
              </a:r>
              <a:r>
                <a:rPr kumimoji="1" lang="zh-CN" altLang="en-US" sz="700" kern="0" dirty="0">
                  <a:solidFill>
                    <a:srgbClr val="E7E6E6">
                      <a:lumMod val="25000"/>
                    </a:srgbClr>
                  </a:solidFill>
                  <a:latin typeface="微软雅黑" charset="-122"/>
                  <a:ea typeface="微软雅黑" charset="-122"/>
                  <a:cs typeface="微软雅黑" charset="-122"/>
                </a:rPr>
                <a:t>设计</a:t>
              </a:r>
              <a:endParaRPr kumimoji="1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3F448DB1-D67D-3B4F-35A4-BD8F87D8A48F}"/>
                </a:ext>
              </a:extLst>
            </p:cNvPr>
            <p:cNvSpPr/>
            <p:nvPr/>
          </p:nvSpPr>
          <p:spPr>
            <a:xfrm>
              <a:off x="14031" y="6098"/>
              <a:ext cx="1527" cy="6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报表设计</a:t>
              </a:r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4EB57080-AEB4-1472-C084-350B449A6DE3}"/>
                </a:ext>
              </a:extLst>
            </p:cNvPr>
            <p:cNvSpPr/>
            <p:nvPr/>
          </p:nvSpPr>
          <p:spPr>
            <a:xfrm>
              <a:off x="14042" y="7038"/>
              <a:ext cx="1527" cy="6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计费策略</a:t>
              </a: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B64E2DFC-A679-4E7D-DCF7-C1AB882E6CFE}"/>
                </a:ext>
              </a:extLst>
            </p:cNvPr>
            <p:cNvSpPr/>
            <p:nvPr/>
          </p:nvSpPr>
          <p:spPr>
            <a:xfrm>
              <a:off x="14059" y="7969"/>
              <a:ext cx="1527" cy="614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95000"/>
                </a:sysClr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通知告警</a:t>
              </a:r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E2D9AA2C-C315-D89D-BAB9-77E09AB95F8E}"/>
                </a:ext>
              </a:extLst>
            </p:cNvPr>
            <p:cNvSpPr/>
            <p:nvPr/>
          </p:nvSpPr>
          <p:spPr>
            <a:xfrm>
              <a:off x="4214" y="5403"/>
              <a:ext cx="1415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资源管理</a:t>
              </a: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23F0910D-B643-2828-5088-744C02B669E7}"/>
                </a:ext>
              </a:extLst>
            </p:cNvPr>
            <p:cNvSpPr/>
            <p:nvPr/>
          </p:nvSpPr>
          <p:spPr>
            <a:xfrm>
              <a:off x="4214" y="6034"/>
              <a:ext cx="1415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软件管理</a:t>
              </a: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95A35E7C-2E0A-C0D9-5A8E-C423632DB0DD}"/>
                </a:ext>
              </a:extLst>
            </p:cNvPr>
            <p:cNvSpPr/>
            <p:nvPr/>
          </p:nvSpPr>
          <p:spPr>
            <a:xfrm>
              <a:off x="2639" y="6041"/>
              <a:ext cx="1415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业务系统</a:t>
              </a:r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A0CD6CDD-83E1-1CE0-47F4-860A574C4B0B}"/>
                </a:ext>
              </a:extLst>
            </p:cNvPr>
            <p:cNvSpPr/>
            <p:nvPr/>
          </p:nvSpPr>
          <p:spPr>
            <a:xfrm>
              <a:off x="5801" y="6048"/>
              <a:ext cx="1415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运营报表</a:t>
              </a: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F19430E6-E120-9BC4-90FC-3912EDD3E35B}"/>
                </a:ext>
              </a:extLst>
            </p:cNvPr>
            <p:cNvSpPr/>
            <p:nvPr/>
          </p:nvSpPr>
          <p:spPr>
            <a:xfrm>
              <a:off x="982" y="3892"/>
              <a:ext cx="1554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kern="0" dirty="0">
                  <a:solidFill>
                    <a:srgbClr val="E7E6E6">
                      <a:lumMod val="25000"/>
                    </a:srgbClr>
                  </a:solidFill>
                  <a:latin typeface="微软雅黑" charset="-122"/>
                  <a:ea typeface="微软雅黑" charset="-122"/>
                  <a:cs typeface="微软雅黑" charset="-122"/>
                </a:rPr>
                <a:t>云主机服务</a:t>
              </a:r>
              <a:endParaRPr kumimoji="1" lang="zh-CN" altLang="en-US" sz="700" b="0" i="0" u="none" strike="noStrike" kern="0" cap="none" spc="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微软雅黑" charset="-122"/>
                <a:ea typeface="微软雅黑" charset="-122"/>
                <a:cs typeface="微软雅黑" charset="-122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E59AAF5B-C88E-4C5C-60F0-4E75552FB3DB}"/>
                </a:ext>
              </a:extLst>
            </p:cNvPr>
            <p:cNvSpPr/>
            <p:nvPr/>
          </p:nvSpPr>
          <p:spPr>
            <a:xfrm>
              <a:off x="4537" y="3892"/>
              <a:ext cx="1467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VDC</a:t>
              </a: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服务</a:t>
              </a: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A764F85D-9680-0AA9-5277-1AAABC2984FA}"/>
                </a:ext>
              </a:extLst>
            </p:cNvPr>
            <p:cNvSpPr/>
            <p:nvPr/>
          </p:nvSpPr>
          <p:spPr>
            <a:xfrm>
              <a:off x="9499" y="3915"/>
              <a:ext cx="1788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数据库服务</a:t>
              </a: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70E5245B-6573-8EF5-AAC0-DE96634725C2}"/>
                </a:ext>
              </a:extLst>
            </p:cNvPr>
            <p:cNvSpPr/>
            <p:nvPr/>
          </p:nvSpPr>
          <p:spPr>
            <a:xfrm>
              <a:off x="6243" y="3890"/>
              <a:ext cx="1243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VPC</a:t>
              </a: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服务</a:t>
              </a:r>
            </a:p>
          </p:txBody>
        </p:sp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F2692710-7361-F632-1817-2E2AA1D20EE2}"/>
                </a:ext>
              </a:extLst>
            </p:cNvPr>
            <p:cNvSpPr/>
            <p:nvPr/>
          </p:nvSpPr>
          <p:spPr>
            <a:xfrm>
              <a:off x="2759" y="3892"/>
              <a:ext cx="1567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云硬盘服务</a:t>
              </a: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2D082A19-1973-EC63-F469-86C8D69BC713}"/>
                </a:ext>
              </a:extLst>
            </p:cNvPr>
            <p:cNvSpPr/>
            <p:nvPr/>
          </p:nvSpPr>
          <p:spPr>
            <a:xfrm>
              <a:off x="11478" y="3915"/>
              <a:ext cx="1740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应用软件服务</a:t>
              </a:r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4FBF6101-7CAF-C112-8E05-6E8D0791984F}"/>
                </a:ext>
              </a:extLst>
            </p:cNvPr>
            <p:cNvSpPr/>
            <p:nvPr/>
          </p:nvSpPr>
          <p:spPr>
            <a:xfrm>
              <a:off x="7912" y="5427"/>
              <a:ext cx="1527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监控模版</a:t>
              </a:r>
            </a:p>
          </p:txBody>
        </p:sp>
        <p:sp>
          <p:nvSpPr>
            <p:cNvPr id="129" name="矩形 128">
              <a:extLst>
                <a:ext uri="{FF2B5EF4-FFF2-40B4-BE49-F238E27FC236}">
                  <a16:creationId xmlns:a16="http://schemas.microsoft.com/office/drawing/2014/main" id="{E54ED5CE-747D-9CEE-CD1B-B4C12C514D13}"/>
                </a:ext>
              </a:extLst>
            </p:cNvPr>
            <p:cNvSpPr/>
            <p:nvPr/>
          </p:nvSpPr>
          <p:spPr>
            <a:xfrm>
              <a:off x="7917" y="6065"/>
              <a:ext cx="1527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监控对象</a:t>
              </a: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32B05F0A-D3B6-FC33-8647-1B5C86F22B7C}"/>
                </a:ext>
              </a:extLst>
            </p:cNvPr>
            <p:cNvSpPr/>
            <p:nvPr/>
          </p:nvSpPr>
          <p:spPr>
            <a:xfrm>
              <a:off x="817" y="3393"/>
              <a:ext cx="1639" cy="474"/>
            </a:xfrm>
            <a:prstGeom prst="rect">
              <a:avLst/>
            </a:prstGeom>
            <a:solidFill>
              <a:srgbClr val="C80A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kumimoji="1" lang="zh-CN" altLang="en-US" sz="700" b="1" kern="0" dirty="0">
                  <a:solidFill>
                    <a:prstClr val="white"/>
                  </a:solidFill>
                  <a:latin typeface="微软雅黑" charset="-122"/>
                  <a:ea typeface="微软雅黑" charset="-122"/>
                  <a:cs typeface="微软雅黑" charset="-122"/>
                </a:rPr>
                <a:t>服务目录</a:t>
              </a:r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D4FCD4CA-739F-7A8F-9352-D8E86892A124}"/>
                </a:ext>
              </a:extLst>
            </p:cNvPr>
            <p:cNvSpPr/>
            <p:nvPr/>
          </p:nvSpPr>
          <p:spPr>
            <a:xfrm>
              <a:off x="800" y="4741"/>
              <a:ext cx="1639" cy="474"/>
            </a:xfrm>
            <a:prstGeom prst="rect">
              <a:avLst/>
            </a:prstGeom>
            <a:solidFill>
              <a:srgbClr val="C80A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服务运营</a:t>
              </a: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608DAC2E-A4FD-C16A-450B-C1F66B262693}"/>
                </a:ext>
              </a:extLst>
            </p:cNvPr>
            <p:cNvSpPr/>
            <p:nvPr/>
          </p:nvSpPr>
          <p:spPr>
            <a:xfrm>
              <a:off x="7759" y="4717"/>
              <a:ext cx="1639" cy="474"/>
            </a:xfrm>
            <a:prstGeom prst="rect">
              <a:avLst/>
            </a:prstGeom>
            <a:solidFill>
              <a:srgbClr val="C80A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运维管理</a:t>
              </a: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8A055F9E-0534-6626-4A90-0AA7EA0164B1}"/>
                </a:ext>
              </a:extLst>
            </p:cNvPr>
            <p:cNvSpPr/>
            <p:nvPr/>
          </p:nvSpPr>
          <p:spPr>
            <a:xfrm>
              <a:off x="13952" y="1882"/>
              <a:ext cx="1639" cy="563"/>
            </a:xfrm>
            <a:prstGeom prst="rect">
              <a:avLst/>
            </a:prstGeom>
            <a:solidFill>
              <a:srgbClr val="C80A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系统管理</a:t>
              </a: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95441A2-470F-E733-4FB2-42B7FAE5CACE}"/>
                </a:ext>
              </a:extLst>
            </p:cNvPr>
            <p:cNvSpPr/>
            <p:nvPr/>
          </p:nvSpPr>
          <p:spPr>
            <a:xfrm>
              <a:off x="4842" y="2135"/>
              <a:ext cx="4168" cy="81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9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kumimoji="1" lang="zh-CN" altLang="en-US" sz="700" b="1" kern="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租户门户</a:t>
              </a: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1BC60AF2-C317-C8D5-CD04-A1C0F7911C53}"/>
                </a:ext>
              </a:extLst>
            </p:cNvPr>
            <p:cNvSpPr/>
            <p:nvPr/>
          </p:nvSpPr>
          <p:spPr>
            <a:xfrm>
              <a:off x="9060" y="2135"/>
              <a:ext cx="4336" cy="817"/>
            </a:xfrm>
            <a:prstGeom prst="rect">
              <a:avLst/>
            </a:prstGeom>
            <a:solidFill>
              <a:schemeClr val="tx2">
                <a:lumMod val="40000"/>
                <a:lumOff val="60000"/>
                <a:alpha val="94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1" kern="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管理员门户</a:t>
              </a: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ECADCCFB-757E-0449-577A-329B701E3868}"/>
                </a:ext>
              </a:extLst>
            </p:cNvPr>
            <p:cNvSpPr/>
            <p:nvPr/>
          </p:nvSpPr>
          <p:spPr>
            <a:xfrm>
              <a:off x="7570" y="3915"/>
              <a:ext cx="1788" cy="517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kern="0" dirty="0">
                  <a:solidFill>
                    <a:srgbClr val="E7E6E6">
                      <a:lumMod val="25000"/>
                    </a:srgbClr>
                  </a:solidFill>
                  <a:latin typeface="微软雅黑" charset="-122"/>
                  <a:ea typeface="微软雅黑" charset="-122"/>
                  <a:cs typeface="微软雅黑" charset="-122"/>
                </a:rPr>
                <a:t>负责均衡</a:t>
              </a:r>
              <a:r>
                <a:rPr kumimoji="1" lang="zh-CN" altLang="en-US" sz="700" b="0" i="0" u="none" strike="noStrike" kern="0" cap="none" spc="0" normalizeH="0" baseline="0" noProof="0" dirty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服务</a:t>
              </a: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F5D85FB1-CE7A-6111-151D-31CFA12488F6}"/>
                </a:ext>
              </a:extLst>
            </p:cNvPr>
            <p:cNvSpPr/>
            <p:nvPr/>
          </p:nvSpPr>
          <p:spPr>
            <a:xfrm>
              <a:off x="408" y="1744"/>
              <a:ext cx="15880" cy="7312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200"/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E4AF2357-66F8-94E6-3AD2-E5B28C9B868B}"/>
                </a:ext>
              </a:extLst>
            </p:cNvPr>
            <p:cNvSpPr/>
            <p:nvPr/>
          </p:nvSpPr>
          <p:spPr>
            <a:xfrm>
              <a:off x="6243" y="1412"/>
              <a:ext cx="3475" cy="564"/>
            </a:xfrm>
            <a:prstGeom prst="rect">
              <a:avLst/>
            </a:prstGeom>
            <a:solidFill>
              <a:srgbClr val="C80A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en-US" altLang="zh-CN" sz="7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WinCloud</a:t>
              </a: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云管理平台</a:t>
              </a:r>
            </a:p>
          </p:txBody>
        </p:sp>
        <p:sp>
          <p:nvSpPr>
            <p:cNvPr id="139" name="矩形">
              <a:extLst>
                <a:ext uri="{FF2B5EF4-FFF2-40B4-BE49-F238E27FC236}">
                  <a16:creationId xmlns:a16="http://schemas.microsoft.com/office/drawing/2014/main" id="{E97C6E86-54F0-26B9-0D6F-770BD7165069}"/>
                </a:ext>
              </a:extLst>
            </p:cNvPr>
            <p:cNvSpPr/>
            <p:nvPr/>
          </p:nvSpPr>
          <p:spPr>
            <a:xfrm>
              <a:off x="625" y="7257"/>
              <a:ext cx="12771" cy="1658"/>
            </a:xfrm>
            <a:prstGeom prst="rect">
              <a:avLst/>
            </a:prstGeom>
            <a:ln w="12700">
              <a:solidFill>
                <a:srgbClr val="5E5E5E"/>
              </a:solidFill>
              <a:miter/>
            </a:ln>
          </p:spPr>
          <p:txBody>
            <a:bodyPr lIns="60959" tIns="60959" rIns="60959" bIns="60959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 sz="1200"/>
              </a:pPr>
              <a:endParaRPr sz="800"/>
            </a:p>
          </p:txBody>
        </p:sp>
        <p:grpSp>
          <p:nvGrpSpPr>
            <p:cNvPr id="140" name="成组">
              <a:extLst>
                <a:ext uri="{FF2B5EF4-FFF2-40B4-BE49-F238E27FC236}">
                  <a16:creationId xmlns:a16="http://schemas.microsoft.com/office/drawing/2014/main" id="{72C899FF-DB9E-CCC5-17F6-B520DCC727B8}"/>
                </a:ext>
              </a:extLst>
            </p:cNvPr>
            <p:cNvGrpSpPr/>
            <p:nvPr/>
          </p:nvGrpSpPr>
          <p:grpSpPr>
            <a:xfrm>
              <a:off x="1649" y="7611"/>
              <a:ext cx="1831" cy="1022"/>
              <a:chOff x="0" y="0"/>
              <a:chExt cx="1868647" cy="920252"/>
            </a:xfrm>
          </p:grpSpPr>
          <p:sp>
            <p:nvSpPr>
              <p:cNvPr id="160" name="矩形">
                <a:extLst>
                  <a:ext uri="{FF2B5EF4-FFF2-40B4-BE49-F238E27FC236}">
                    <a16:creationId xmlns:a16="http://schemas.microsoft.com/office/drawing/2014/main" id="{DADFDD07-CDF4-D0C9-57A4-4686A8D710CC}"/>
                  </a:ext>
                </a:extLst>
              </p:cNvPr>
              <p:cNvSpPr/>
              <p:nvPr/>
            </p:nvSpPr>
            <p:spPr>
              <a:xfrm>
                <a:off x="8466" y="0"/>
                <a:ext cx="1860181" cy="813200"/>
              </a:xfrm>
              <a:prstGeom prst="rect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8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>
                  <a:defRPr sz="1200"/>
                </a:pPr>
                <a:endParaRPr sz="800"/>
              </a:p>
            </p:txBody>
          </p:sp>
          <p:pic>
            <p:nvPicPr>
              <p:cNvPr id="161" name="图像" descr="图像">
                <a:extLst>
                  <a:ext uri="{FF2B5EF4-FFF2-40B4-BE49-F238E27FC236}">
                    <a16:creationId xmlns:a16="http://schemas.microsoft.com/office/drawing/2014/main" id="{BC4DAAE4-3601-3896-FDCB-C334C83940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93853"/>
                <a:ext cx="378501" cy="489074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62" name="图像" descr="图像">
                <a:extLst>
                  <a:ext uri="{FF2B5EF4-FFF2-40B4-BE49-F238E27FC236}">
                    <a16:creationId xmlns:a16="http://schemas.microsoft.com/office/drawing/2014/main" id="{F6D29DA9-059A-9F08-047A-3062F324BA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2693" y="175434"/>
                <a:ext cx="709334" cy="325911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pic>
            <p:nvPicPr>
              <p:cNvPr id="163" name="图像" descr="图像">
                <a:extLst>
                  <a:ext uri="{FF2B5EF4-FFF2-40B4-BE49-F238E27FC236}">
                    <a16:creationId xmlns:a16="http://schemas.microsoft.com/office/drawing/2014/main" id="{21FC2DF9-2EDD-22F1-D244-5F4685E3F7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2266" y="235340"/>
                <a:ext cx="586936" cy="206100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64" name="物理资源">
                <a:extLst>
                  <a:ext uri="{FF2B5EF4-FFF2-40B4-BE49-F238E27FC236}">
                    <a16:creationId xmlns:a16="http://schemas.microsoft.com/office/drawing/2014/main" id="{C9673FE6-5449-E6EF-E3BD-B64943E1C277}"/>
                  </a:ext>
                </a:extLst>
              </p:cNvPr>
              <p:cNvSpPr txBox="1"/>
              <p:nvPr/>
            </p:nvSpPr>
            <p:spPr>
              <a:xfrm>
                <a:off x="530335" y="487642"/>
                <a:ext cx="1260186" cy="43261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sz="500" dirty="0" err="1"/>
                  <a:t>物理资源</a:t>
                </a:r>
              </a:p>
            </p:txBody>
          </p:sp>
        </p:grpSp>
        <p:grpSp>
          <p:nvGrpSpPr>
            <p:cNvPr id="141" name="成组">
              <a:extLst>
                <a:ext uri="{FF2B5EF4-FFF2-40B4-BE49-F238E27FC236}">
                  <a16:creationId xmlns:a16="http://schemas.microsoft.com/office/drawing/2014/main" id="{8B3A5737-43C2-1611-2E6D-E949B17497CF}"/>
                </a:ext>
              </a:extLst>
            </p:cNvPr>
            <p:cNvGrpSpPr/>
            <p:nvPr/>
          </p:nvGrpSpPr>
          <p:grpSpPr>
            <a:xfrm>
              <a:off x="3726" y="7605"/>
              <a:ext cx="1885" cy="891"/>
              <a:chOff x="0" y="0"/>
              <a:chExt cx="2088855" cy="813200"/>
            </a:xfrm>
          </p:grpSpPr>
          <p:sp>
            <p:nvSpPr>
              <p:cNvPr id="157" name="矩形">
                <a:extLst>
                  <a:ext uri="{FF2B5EF4-FFF2-40B4-BE49-F238E27FC236}">
                    <a16:creationId xmlns:a16="http://schemas.microsoft.com/office/drawing/2014/main" id="{09B0A98A-C422-1DB0-5B39-767421042BE3}"/>
                  </a:ext>
                </a:extLst>
              </p:cNvPr>
              <p:cNvSpPr/>
              <p:nvPr/>
            </p:nvSpPr>
            <p:spPr>
              <a:xfrm>
                <a:off x="0" y="0"/>
                <a:ext cx="1860180" cy="813200"/>
              </a:xfrm>
              <a:prstGeom prst="rect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8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>
                  <a:defRPr sz="1200"/>
                </a:pPr>
                <a:endParaRPr sz="800"/>
              </a:p>
            </p:txBody>
          </p:sp>
          <p:pic>
            <p:nvPicPr>
              <p:cNvPr id="158" name="图像" descr="图像">
                <a:extLst>
                  <a:ext uri="{FF2B5EF4-FFF2-40B4-BE49-F238E27FC236}">
                    <a16:creationId xmlns:a16="http://schemas.microsoft.com/office/drawing/2014/main" id="{5641E8ED-FDFE-8790-D898-CA3092B22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582" y="210172"/>
                <a:ext cx="310149" cy="392855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59" name="PowerVM资源池">
                <a:extLst>
                  <a:ext uri="{FF2B5EF4-FFF2-40B4-BE49-F238E27FC236}">
                    <a16:creationId xmlns:a16="http://schemas.microsoft.com/office/drawing/2014/main" id="{2DD3F4F9-C446-7ABB-B658-B9439A6C0772}"/>
                  </a:ext>
                </a:extLst>
              </p:cNvPr>
              <p:cNvSpPr txBox="1"/>
              <p:nvPr/>
            </p:nvSpPr>
            <p:spPr>
              <a:xfrm>
                <a:off x="506192" y="102023"/>
                <a:ext cx="1582663" cy="608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sz="500" dirty="0" err="1"/>
                  <a:t>PowerVM</a:t>
                </a:r>
              </a:p>
              <a:p>
                <a:r>
                  <a:rPr sz="500" dirty="0" err="1"/>
                  <a:t>资源池</a:t>
                </a:r>
              </a:p>
            </p:txBody>
          </p:sp>
        </p:grpSp>
        <p:grpSp>
          <p:nvGrpSpPr>
            <p:cNvPr id="142" name="成组">
              <a:extLst>
                <a:ext uri="{FF2B5EF4-FFF2-40B4-BE49-F238E27FC236}">
                  <a16:creationId xmlns:a16="http://schemas.microsoft.com/office/drawing/2014/main" id="{77CE6B60-4AD5-17C5-26A6-D5400D1CCDDC}"/>
                </a:ext>
              </a:extLst>
            </p:cNvPr>
            <p:cNvGrpSpPr/>
            <p:nvPr/>
          </p:nvGrpSpPr>
          <p:grpSpPr>
            <a:xfrm>
              <a:off x="5612" y="7611"/>
              <a:ext cx="1910" cy="909"/>
              <a:chOff x="0" y="0"/>
              <a:chExt cx="2133864" cy="813200"/>
            </a:xfrm>
          </p:grpSpPr>
          <p:pic>
            <p:nvPicPr>
              <p:cNvPr id="154" name="图像" descr="图像">
                <a:extLst>
                  <a:ext uri="{FF2B5EF4-FFF2-40B4-BE49-F238E27FC236}">
                    <a16:creationId xmlns:a16="http://schemas.microsoft.com/office/drawing/2014/main" id="{6D2E94D3-F0CF-9FDC-0C7B-E45398664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076" y="166296"/>
                <a:ext cx="574096" cy="440824"/>
              </a:xfrm>
              <a:prstGeom prst="rect">
                <a:avLst/>
              </a:prstGeom>
              <a:ln w="12700" cap="flat">
                <a:noFill/>
                <a:miter lim="400000"/>
                <a:headEnd/>
                <a:tailEnd/>
              </a:ln>
              <a:effectLst/>
            </p:spPr>
          </p:pic>
          <p:sp>
            <p:nvSpPr>
              <p:cNvPr id="155" name="矩形">
                <a:extLst>
                  <a:ext uri="{FF2B5EF4-FFF2-40B4-BE49-F238E27FC236}">
                    <a16:creationId xmlns:a16="http://schemas.microsoft.com/office/drawing/2014/main" id="{889B253E-D7A9-8CBC-8510-D655B380F1BE}"/>
                  </a:ext>
                </a:extLst>
              </p:cNvPr>
              <p:cNvSpPr/>
              <p:nvPr/>
            </p:nvSpPr>
            <p:spPr>
              <a:xfrm>
                <a:off x="0" y="0"/>
                <a:ext cx="1860180" cy="813200"/>
              </a:xfrm>
              <a:prstGeom prst="rect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8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>
                  <a:defRPr sz="1200"/>
                </a:pPr>
                <a:endParaRPr sz="800"/>
              </a:p>
            </p:txBody>
          </p:sp>
          <p:sp>
            <p:nvSpPr>
              <p:cNvPr id="156" name="VMware资源池">
                <a:extLst>
                  <a:ext uri="{FF2B5EF4-FFF2-40B4-BE49-F238E27FC236}">
                    <a16:creationId xmlns:a16="http://schemas.microsoft.com/office/drawing/2014/main" id="{BAB7A767-66F3-CF85-CA8E-23682BED836A}"/>
                  </a:ext>
                </a:extLst>
              </p:cNvPr>
              <p:cNvSpPr txBox="1"/>
              <p:nvPr/>
            </p:nvSpPr>
            <p:spPr>
              <a:xfrm>
                <a:off x="665433" y="94234"/>
                <a:ext cx="1468431" cy="59615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sz="500" dirty="0" err="1"/>
                  <a:t>VMware</a:t>
                </a:r>
              </a:p>
              <a:p>
                <a:r>
                  <a:rPr sz="500" dirty="0" err="1"/>
                  <a:t>资源池</a:t>
                </a:r>
              </a:p>
            </p:txBody>
          </p:sp>
        </p:grpSp>
        <p:sp>
          <p:nvSpPr>
            <p:cNvPr id="143" name="矩形">
              <a:extLst>
                <a:ext uri="{FF2B5EF4-FFF2-40B4-BE49-F238E27FC236}">
                  <a16:creationId xmlns:a16="http://schemas.microsoft.com/office/drawing/2014/main" id="{CC6A6FCD-5110-C8DD-EC50-557A05E1314D}"/>
                </a:ext>
              </a:extLst>
            </p:cNvPr>
            <p:cNvSpPr/>
            <p:nvPr/>
          </p:nvSpPr>
          <p:spPr>
            <a:xfrm>
              <a:off x="7471" y="7625"/>
              <a:ext cx="1529" cy="910"/>
            </a:xfrm>
            <a:prstGeom prst="rect">
              <a:avLst/>
            </a:prstGeom>
            <a:noFill/>
            <a:ln w="12700" cap="flat">
              <a:solidFill>
                <a:srgbClr val="5E5E5E"/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>
                <a:defRPr sz="1200"/>
              </a:pPr>
              <a:endParaRPr sz="800"/>
            </a:p>
          </p:txBody>
        </p:sp>
        <p:grpSp>
          <p:nvGrpSpPr>
            <p:cNvPr id="144" name="成组">
              <a:extLst>
                <a:ext uri="{FF2B5EF4-FFF2-40B4-BE49-F238E27FC236}">
                  <a16:creationId xmlns:a16="http://schemas.microsoft.com/office/drawing/2014/main" id="{A691486B-4CBE-1519-9943-7D9CEBB6B7E3}"/>
                </a:ext>
              </a:extLst>
            </p:cNvPr>
            <p:cNvGrpSpPr/>
            <p:nvPr/>
          </p:nvGrpSpPr>
          <p:grpSpPr>
            <a:xfrm>
              <a:off x="10867" y="7625"/>
              <a:ext cx="1662" cy="895"/>
              <a:chOff x="0" y="0"/>
              <a:chExt cx="1557559" cy="816901"/>
            </a:xfrm>
          </p:grpSpPr>
          <p:sp>
            <p:nvSpPr>
              <p:cNvPr id="152" name="矩形">
                <a:extLst>
                  <a:ext uri="{FF2B5EF4-FFF2-40B4-BE49-F238E27FC236}">
                    <a16:creationId xmlns:a16="http://schemas.microsoft.com/office/drawing/2014/main" id="{25BD24A3-B945-F675-96F5-F7B4DA737C6A}"/>
                  </a:ext>
                </a:extLst>
              </p:cNvPr>
              <p:cNvSpPr/>
              <p:nvPr/>
            </p:nvSpPr>
            <p:spPr>
              <a:xfrm>
                <a:off x="0" y="0"/>
                <a:ext cx="1557559" cy="816901"/>
              </a:xfrm>
              <a:prstGeom prst="rect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8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>
                  <a:defRPr sz="1200"/>
                </a:pPr>
                <a:endParaRPr sz="800"/>
              </a:p>
            </p:txBody>
          </p:sp>
          <p:sp>
            <p:nvSpPr>
              <p:cNvPr id="153" name="网络资源池">
                <a:extLst>
                  <a:ext uri="{FF2B5EF4-FFF2-40B4-BE49-F238E27FC236}">
                    <a16:creationId xmlns:a16="http://schemas.microsoft.com/office/drawing/2014/main" id="{92624EB4-4E1D-95F3-4057-71938442331A}"/>
                  </a:ext>
                </a:extLst>
              </p:cNvPr>
              <p:cNvSpPr txBox="1"/>
              <p:nvPr/>
            </p:nvSpPr>
            <p:spPr>
              <a:xfrm>
                <a:off x="307004" y="400299"/>
                <a:ext cx="1130747" cy="36083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sz="500" dirty="0" err="1"/>
                  <a:t>网络资源池</a:t>
                </a:r>
              </a:p>
            </p:txBody>
          </p:sp>
        </p:grpSp>
        <p:grpSp>
          <p:nvGrpSpPr>
            <p:cNvPr id="145" name="成组">
              <a:extLst>
                <a:ext uri="{FF2B5EF4-FFF2-40B4-BE49-F238E27FC236}">
                  <a16:creationId xmlns:a16="http://schemas.microsoft.com/office/drawing/2014/main" id="{766E3AE5-D5C7-FD2A-9061-FFD8FBD50CAD}"/>
                </a:ext>
              </a:extLst>
            </p:cNvPr>
            <p:cNvGrpSpPr/>
            <p:nvPr/>
          </p:nvGrpSpPr>
          <p:grpSpPr>
            <a:xfrm>
              <a:off x="9188" y="7639"/>
              <a:ext cx="1679" cy="895"/>
              <a:chOff x="0" y="0"/>
              <a:chExt cx="1098354" cy="759207"/>
            </a:xfrm>
          </p:grpSpPr>
          <p:sp>
            <p:nvSpPr>
              <p:cNvPr id="150" name="矩形">
                <a:extLst>
                  <a:ext uri="{FF2B5EF4-FFF2-40B4-BE49-F238E27FC236}">
                    <a16:creationId xmlns:a16="http://schemas.microsoft.com/office/drawing/2014/main" id="{CB6AE02A-272E-2AC3-0697-E318C408643E}"/>
                  </a:ext>
                </a:extLst>
              </p:cNvPr>
              <p:cNvSpPr/>
              <p:nvPr/>
            </p:nvSpPr>
            <p:spPr>
              <a:xfrm>
                <a:off x="0" y="0"/>
                <a:ext cx="1009891" cy="759207"/>
              </a:xfrm>
              <a:prstGeom prst="rect">
                <a:avLst/>
              </a:prstGeom>
              <a:noFill/>
              <a:ln w="12700" cap="flat">
                <a:solidFill>
                  <a:srgbClr val="5E5E5E"/>
                </a:solidFill>
                <a:prstDash val="solid"/>
                <a:miter lim="800000"/>
              </a:ln>
              <a:effectLst/>
            </p:spPr>
            <p:txBody>
              <a:bodyPr wrap="square" lIns="60959" tIns="60959" rIns="60959" bIns="60959" numCol="1" anchor="ctr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685800">
                  <a:defRPr sz="1200"/>
                </a:pPr>
                <a:endParaRPr sz="800"/>
              </a:p>
            </p:txBody>
          </p:sp>
          <p:sp>
            <p:nvSpPr>
              <p:cNvPr id="151" name="网络资源池">
                <a:extLst>
                  <a:ext uri="{FF2B5EF4-FFF2-40B4-BE49-F238E27FC236}">
                    <a16:creationId xmlns:a16="http://schemas.microsoft.com/office/drawing/2014/main" id="{4544BE02-FC8B-9BDF-7B65-1E321D629F28}"/>
                  </a:ext>
                </a:extLst>
              </p:cNvPr>
              <p:cNvSpPr txBox="1"/>
              <p:nvPr/>
            </p:nvSpPr>
            <p:spPr>
              <a:xfrm>
                <a:off x="108347" y="321199"/>
                <a:ext cx="990007" cy="36062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60959" tIns="60959" rIns="60959" bIns="60959" numCol="1" anchor="t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500" dirty="0"/>
                  <a:t>存储</a:t>
                </a:r>
                <a:r>
                  <a:rPr sz="500" dirty="0"/>
                  <a:t>资源池</a:t>
                </a:r>
              </a:p>
            </p:txBody>
          </p:sp>
        </p:grpSp>
        <p:pic>
          <p:nvPicPr>
            <p:cNvPr id="146" name="图片 145">
              <a:extLst>
                <a:ext uri="{FF2B5EF4-FFF2-40B4-BE49-F238E27FC236}">
                  <a16:creationId xmlns:a16="http://schemas.microsoft.com/office/drawing/2014/main" id="{98988097-9E60-A429-9BE3-FD91FA9C7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72" y="8104"/>
              <a:ext cx="840" cy="308"/>
            </a:xfrm>
            <a:prstGeom prst="rect">
              <a:avLst/>
            </a:prstGeom>
          </p:spPr>
        </p:pic>
        <p:pic>
          <p:nvPicPr>
            <p:cNvPr id="147" name="图片 146">
              <a:extLst>
                <a:ext uri="{FF2B5EF4-FFF2-40B4-BE49-F238E27FC236}">
                  <a16:creationId xmlns:a16="http://schemas.microsoft.com/office/drawing/2014/main" id="{B6EEB6D3-C7C2-F2B1-4338-32AE28E3B5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29" y="7734"/>
              <a:ext cx="622" cy="276"/>
            </a:xfrm>
            <a:prstGeom prst="rect">
              <a:avLst/>
            </a:prstGeom>
          </p:spPr>
        </p:pic>
        <p:pic>
          <p:nvPicPr>
            <p:cNvPr id="148" name="图片 147">
              <a:extLst>
                <a:ext uri="{FF2B5EF4-FFF2-40B4-BE49-F238E27FC236}">
                  <a16:creationId xmlns:a16="http://schemas.microsoft.com/office/drawing/2014/main" id="{FD33DF58-E87E-888B-7A9A-162FE70EF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370" y="7715"/>
              <a:ext cx="481" cy="398"/>
            </a:xfrm>
            <a:prstGeom prst="rect">
              <a:avLst/>
            </a:prstGeom>
          </p:spPr>
        </p:pic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5542A539-B5D6-665B-CC9E-12C0B18C7915}"/>
                </a:ext>
              </a:extLst>
            </p:cNvPr>
            <p:cNvSpPr/>
            <p:nvPr/>
          </p:nvSpPr>
          <p:spPr>
            <a:xfrm>
              <a:off x="732" y="7092"/>
              <a:ext cx="1639" cy="474"/>
            </a:xfrm>
            <a:prstGeom prst="rect">
              <a:avLst/>
            </a:prstGeom>
            <a:solidFill>
              <a:srgbClr val="C80A1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7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微软雅黑" charset="-122"/>
                </a:rPr>
                <a:t>基础架构</a:t>
              </a:r>
            </a:p>
          </p:txBody>
        </p:sp>
      </p:grpSp>
      <p:pic>
        <p:nvPicPr>
          <p:cNvPr id="165" name="图片 164">
            <a:extLst>
              <a:ext uri="{FF2B5EF4-FFF2-40B4-BE49-F238E27FC236}">
                <a16:creationId xmlns:a16="http://schemas.microsoft.com/office/drawing/2014/main" id="{4AA04FB3-79D3-15C7-5562-3F2DF1A5809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68929"/>
          <a:stretch/>
        </p:blipFill>
        <p:spPr>
          <a:xfrm>
            <a:off x="5639443" y="2800173"/>
            <a:ext cx="1918442" cy="315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68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bldLvl="0" animBg="1"/>
      <p:bldP spid="77" grpId="0"/>
      <p:bldP spid="78" grpId="0" bldLvl="0" animBg="1"/>
      <p:bldP spid="79" grpId="0"/>
      <p:bldP spid="80" grpId="0" bldLvl="0" animBg="1"/>
      <p:bldP spid="81" grpId="0"/>
      <p:bldP spid="82" grpId="0" bldLvl="0" animBg="1"/>
      <p:bldP spid="83" grpId="0"/>
      <p:bldP spid="84" grpId="0" bldLvl="0" animBg="1"/>
      <p:bldP spid="85" grpId="0"/>
      <p:bldP spid="86" grpId="0" bldLvl="0" animBg="1"/>
      <p:bldP spid="8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>
            <a:extLst>
              <a:ext uri="{FF2B5EF4-FFF2-40B4-BE49-F238E27FC236}">
                <a16:creationId xmlns:a16="http://schemas.microsoft.com/office/drawing/2014/main" id="{F311C8B1-59D5-4E55-A747-38475727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580875"/>
            <a:ext cx="5948721" cy="478726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北京银行顺利数据中心生产云项目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BAFC877-9387-20F3-3A28-9FDD6B4B912A}"/>
              </a:ext>
            </a:extLst>
          </p:cNvPr>
          <p:cNvSpPr/>
          <p:nvPr/>
        </p:nvSpPr>
        <p:spPr>
          <a:xfrm>
            <a:off x="165966" y="1430486"/>
            <a:ext cx="6782854" cy="1529715"/>
          </a:xfrm>
          <a:prstGeom prst="rect">
            <a:avLst/>
          </a:prstGeom>
          <a:ln>
            <a:solidFill>
              <a:srgbClr val="F6545C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北京银行目前是中国最大的城市商业银行及北京地区第三大银行；根据其长远发展战略：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年在西安数据中心启动私有云平台项目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建设，并组织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POC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；云宏在两轮测试中综合得分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排名第一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（云宏、华为、华三、腾讯、惠普、浪潮、九州云、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IBM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、青云、云图腾、品高云、华胜天成等多家国内外知名厂商竞争）。并顺利中标；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在顺利数据中心启动更大规模的私有云平台建设，云宏基于西安数据中心良好的交付能力及口碑，</a:t>
            </a:r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顺利中标顺利数据中心生产云项目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91DC05C-A6FF-9964-B3CE-AD81EE99C6FB}"/>
              </a:ext>
            </a:extLst>
          </p:cNvPr>
          <p:cNvSpPr/>
          <p:nvPr/>
        </p:nvSpPr>
        <p:spPr>
          <a:xfrm>
            <a:off x="235708" y="1183654"/>
            <a:ext cx="894080" cy="306705"/>
          </a:xfrm>
          <a:prstGeom prst="rect">
            <a:avLst/>
          </a:prstGeom>
          <a:solidFill>
            <a:srgbClr val="FF6238"/>
          </a:solidFill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66824D6-A5E3-0800-E57D-8D07E4309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07" y="3009421"/>
            <a:ext cx="894080" cy="306705"/>
          </a:xfrm>
          <a:prstGeom prst="rect">
            <a:avLst/>
          </a:prstGeom>
          <a:solidFill>
            <a:srgbClr val="FF6238"/>
          </a:solidFill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345B84D-7F06-F555-FA52-81516C926972}"/>
              </a:ext>
            </a:extLst>
          </p:cNvPr>
          <p:cNvSpPr/>
          <p:nvPr/>
        </p:nvSpPr>
        <p:spPr>
          <a:xfrm>
            <a:off x="7057462" y="1553504"/>
            <a:ext cx="5041102" cy="1769745"/>
          </a:xfrm>
          <a:prstGeom prst="rect">
            <a:avLst/>
          </a:prstGeom>
          <a:ln>
            <a:solidFill>
              <a:srgbClr val="F6545C"/>
            </a:solidFill>
            <a:prstDash val="solid"/>
          </a:ln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私有云系统架构设计、云基础设施搭建、云管理平台搭建和应⽤系统的迁移和部署、具体包括：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新建计算、存储资源池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，采⽤商业化成熟度⾼的服务器虚拟化软件、分布式存储软件、云管理服务平台软件构建计算、存储资源池；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新建⼩型机资源池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，采购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IBM Power⼩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型机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构建</a:t>
            </a:r>
            <a:r>
              <a:rPr lang="en-US" altLang="zh-CN" sz="12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PowerVM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⼩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型机资源池。并通过云平台实现统⼀纳管；</a:t>
            </a:r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原有资源池纳管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，通过云平台对原有资源池的统⼀纳管。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6CF2386-698E-D4FF-ECFA-A52B1106718A}"/>
              </a:ext>
            </a:extLst>
          </p:cNvPr>
          <p:cNvSpPr/>
          <p:nvPr/>
        </p:nvSpPr>
        <p:spPr>
          <a:xfrm>
            <a:off x="7057462" y="1268926"/>
            <a:ext cx="894080" cy="306705"/>
          </a:xfrm>
          <a:prstGeom prst="rect">
            <a:avLst/>
          </a:prstGeom>
          <a:solidFill>
            <a:srgbClr val="FF6238"/>
          </a:solidFill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建设需求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34773C7-A86D-B312-1DA1-D5F6B84509B9}"/>
              </a:ext>
            </a:extLst>
          </p:cNvPr>
          <p:cNvSpPr/>
          <p:nvPr/>
        </p:nvSpPr>
        <p:spPr>
          <a:xfrm>
            <a:off x="7059256" y="3935835"/>
            <a:ext cx="5039308" cy="2489200"/>
          </a:xfrm>
          <a:prstGeom prst="rect">
            <a:avLst/>
          </a:prstGeom>
          <a:ln>
            <a:solidFill>
              <a:srgbClr val="FE6E02"/>
            </a:solidFill>
          </a:ln>
        </p:spPr>
        <p:txBody>
          <a:bodyPr wrap="square">
            <a:spAutoFit/>
          </a:bodyPr>
          <a:lstStyle/>
          <a:p>
            <a:pPr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实现北京银⾏资源的优化整合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：通过对现有资源池、新建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Power⼩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型机资源池、新建的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WinStack®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资源池的统⼀纳管，提供给北京银⾏统的运维“驾驶舱”，简化运维管理难度的同时，实现资源的优化整合。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提高北京银行业务服务标准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：通过弹性伸缩、软件⾃动化部署，资源⽣命周期管理等云平台功能的综合运⽤，为⼊云的北京银⾏特⾊信息系统提供了可靠的服务效率和质量。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-17145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为行内金融业务的托管打下坚实基础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：通过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WinCloud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云服务中⼼、云运维管理中⼼的平台部署，为北京银⾏提供了服务可⾃助可量化、流程更合规、可检测的云平台环境，在业务托管、品牌价值层⾯打下坚实基础。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5EF0555-8826-C6CA-6AD8-F5CB01E08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7462" y="3652604"/>
            <a:ext cx="1073048" cy="306705"/>
          </a:xfrm>
          <a:prstGeom prst="rect">
            <a:avLst/>
          </a:prstGeom>
          <a:solidFill>
            <a:srgbClr val="FF6238"/>
          </a:solidFill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价值收益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AA76814-186D-E1E3-3626-94FA2D0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3" y="3174468"/>
            <a:ext cx="6948819" cy="363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639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81286" y="3490491"/>
            <a:ext cx="21852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需求理解</a:t>
            </a:r>
          </a:p>
        </p:txBody>
      </p:sp>
      <p:sp>
        <p:nvSpPr>
          <p:cNvPr id="12" name="矩形 11"/>
          <p:cNvSpPr/>
          <p:nvPr/>
        </p:nvSpPr>
        <p:spPr>
          <a:xfrm>
            <a:off x="1666994" y="4295942"/>
            <a:ext cx="1112933" cy="80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629633" y="2345042"/>
            <a:ext cx="1187653" cy="870552"/>
            <a:chOff x="-1820261" y="1782595"/>
            <a:chExt cx="1187653" cy="870552"/>
          </a:xfrm>
          <a:solidFill>
            <a:srgbClr val="C80A14"/>
          </a:solidFill>
        </p:grpSpPr>
        <p:sp>
          <p:nvSpPr>
            <p:cNvPr id="17" name="Freeform 5"/>
            <p:cNvSpPr>
              <a:spLocks noEditPoints="1"/>
            </p:cNvSpPr>
            <p:nvPr/>
          </p:nvSpPr>
          <p:spPr bwMode="auto">
            <a:xfrm>
              <a:off x="-1820261" y="1782595"/>
              <a:ext cx="640112" cy="870552"/>
            </a:xfrm>
            <a:custGeom>
              <a:avLst/>
              <a:gdLst>
                <a:gd name="T0" fmla="*/ 0 w 136"/>
                <a:gd name="T1" fmla="*/ 93 h 186"/>
                <a:gd name="T2" fmla="*/ 17 w 136"/>
                <a:gd name="T3" fmla="*/ 23 h 186"/>
                <a:gd name="T4" fmla="*/ 68 w 136"/>
                <a:gd name="T5" fmla="*/ 0 h 186"/>
                <a:gd name="T6" fmla="*/ 119 w 136"/>
                <a:gd name="T7" fmla="*/ 23 h 186"/>
                <a:gd name="T8" fmla="*/ 136 w 136"/>
                <a:gd name="T9" fmla="*/ 93 h 186"/>
                <a:gd name="T10" fmla="*/ 119 w 136"/>
                <a:gd name="T11" fmla="*/ 163 h 186"/>
                <a:gd name="T12" fmla="*/ 68 w 136"/>
                <a:gd name="T13" fmla="*/ 186 h 186"/>
                <a:gd name="T14" fmla="*/ 17 w 136"/>
                <a:gd name="T15" fmla="*/ 163 h 186"/>
                <a:gd name="T16" fmla="*/ 0 w 136"/>
                <a:gd name="T17" fmla="*/ 93 h 186"/>
                <a:gd name="T18" fmla="*/ 45 w 136"/>
                <a:gd name="T19" fmla="*/ 93 h 186"/>
                <a:gd name="T20" fmla="*/ 50 w 136"/>
                <a:gd name="T21" fmla="*/ 139 h 186"/>
                <a:gd name="T22" fmla="*/ 68 w 136"/>
                <a:gd name="T23" fmla="*/ 153 h 186"/>
                <a:gd name="T24" fmla="*/ 85 w 136"/>
                <a:gd name="T25" fmla="*/ 139 h 186"/>
                <a:gd name="T26" fmla="*/ 91 w 136"/>
                <a:gd name="T27" fmla="*/ 93 h 186"/>
                <a:gd name="T28" fmla="*/ 85 w 136"/>
                <a:gd name="T29" fmla="*/ 47 h 186"/>
                <a:gd name="T30" fmla="*/ 68 w 136"/>
                <a:gd name="T31" fmla="*/ 34 h 186"/>
                <a:gd name="T32" fmla="*/ 50 w 136"/>
                <a:gd name="T33" fmla="*/ 47 h 186"/>
                <a:gd name="T34" fmla="*/ 45 w 136"/>
                <a:gd name="T35" fmla="*/ 91 h 186"/>
                <a:gd name="T36" fmla="*/ 45 w 136"/>
                <a:gd name="T37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86">
                  <a:moveTo>
                    <a:pt x="0" y="93"/>
                  </a:moveTo>
                  <a:cubicBezTo>
                    <a:pt x="0" y="62"/>
                    <a:pt x="5" y="39"/>
                    <a:pt x="17" y="23"/>
                  </a:cubicBezTo>
                  <a:cubicBezTo>
                    <a:pt x="28" y="8"/>
                    <a:pt x="45" y="0"/>
                    <a:pt x="68" y="0"/>
                  </a:cubicBezTo>
                  <a:cubicBezTo>
                    <a:pt x="91" y="0"/>
                    <a:pt x="108" y="8"/>
                    <a:pt x="119" y="23"/>
                  </a:cubicBezTo>
                  <a:cubicBezTo>
                    <a:pt x="131" y="39"/>
                    <a:pt x="136" y="62"/>
                    <a:pt x="136" y="93"/>
                  </a:cubicBezTo>
                  <a:cubicBezTo>
                    <a:pt x="136" y="124"/>
                    <a:pt x="131" y="147"/>
                    <a:pt x="119" y="163"/>
                  </a:cubicBezTo>
                  <a:cubicBezTo>
                    <a:pt x="108" y="178"/>
                    <a:pt x="91" y="186"/>
                    <a:pt x="68" y="186"/>
                  </a:cubicBezTo>
                  <a:cubicBezTo>
                    <a:pt x="45" y="186"/>
                    <a:pt x="28" y="178"/>
                    <a:pt x="17" y="163"/>
                  </a:cubicBezTo>
                  <a:cubicBezTo>
                    <a:pt x="5" y="147"/>
                    <a:pt x="0" y="124"/>
                    <a:pt x="0" y="93"/>
                  </a:cubicBezTo>
                  <a:close/>
                  <a:moveTo>
                    <a:pt x="45" y="93"/>
                  </a:moveTo>
                  <a:cubicBezTo>
                    <a:pt x="45" y="115"/>
                    <a:pt x="47" y="130"/>
                    <a:pt x="50" y="139"/>
                  </a:cubicBezTo>
                  <a:cubicBezTo>
                    <a:pt x="54" y="148"/>
                    <a:pt x="60" y="153"/>
                    <a:pt x="68" y="153"/>
                  </a:cubicBezTo>
                  <a:cubicBezTo>
                    <a:pt x="76" y="153"/>
                    <a:pt x="82" y="148"/>
                    <a:pt x="85" y="139"/>
                  </a:cubicBezTo>
                  <a:cubicBezTo>
                    <a:pt x="89" y="130"/>
                    <a:pt x="91" y="114"/>
                    <a:pt x="91" y="93"/>
                  </a:cubicBezTo>
                  <a:cubicBezTo>
                    <a:pt x="91" y="72"/>
                    <a:pt x="89" y="57"/>
                    <a:pt x="85" y="47"/>
                  </a:cubicBezTo>
                  <a:cubicBezTo>
                    <a:pt x="82" y="38"/>
                    <a:pt x="76" y="34"/>
                    <a:pt x="68" y="34"/>
                  </a:cubicBezTo>
                  <a:cubicBezTo>
                    <a:pt x="60" y="34"/>
                    <a:pt x="54" y="38"/>
                    <a:pt x="50" y="47"/>
                  </a:cubicBezTo>
                  <a:cubicBezTo>
                    <a:pt x="47" y="56"/>
                    <a:pt x="45" y="70"/>
                    <a:pt x="45" y="91"/>
                  </a:cubicBezTo>
                  <a:lnTo>
                    <a:pt x="45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6"/>
            <p:cNvSpPr/>
            <p:nvPr/>
          </p:nvSpPr>
          <p:spPr bwMode="auto">
            <a:xfrm>
              <a:off x="-1034401" y="1806230"/>
              <a:ext cx="401793" cy="825252"/>
            </a:xfrm>
            <a:custGeom>
              <a:avLst/>
              <a:gdLst>
                <a:gd name="T0" fmla="*/ 41 w 85"/>
                <a:gd name="T1" fmla="*/ 176 h 176"/>
                <a:gd name="T2" fmla="*/ 41 w 85"/>
                <a:gd name="T3" fmla="*/ 61 h 176"/>
                <a:gd name="T4" fmla="*/ 0 w 85"/>
                <a:gd name="T5" fmla="*/ 61 h 176"/>
                <a:gd name="T6" fmla="*/ 0 w 85"/>
                <a:gd name="T7" fmla="*/ 33 h 176"/>
                <a:gd name="T8" fmla="*/ 3 w 85"/>
                <a:gd name="T9" fmla="*/ 33 h 176"/>
                <a:gd name="T10" fmla="*/ 38 w 85"/>
                <a:gd name="T11" fmla="*/ 25 h 176"/>
                <a:gd name="T12" fmla="*/ 50 w 85"/>
                <a:gd name="T13" fmla="*/ 0 h 176"/>
                <a:gd name="T14" fmla="*/ 85 w 85"/>
                <a:gd name="T15" fmla="*/ 0 h 176"/>
                <a:gd name="T16" fmla="*/ 85 w 85"/>
                <a:gd name="T17" fmla="*/ 176 h 176"/>
                <a:gd name="T18" fmla="*/ 41 w 85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76">
                  <a:moveTo>
                    <a:pt x="41" y="176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9" y="33"/>
                    <a:pt x="30" y="30"/>
                    <a:pt x="38" y="25"/>
                  </a:cubicBezTo>
                  <a:cubicBezTo>
                    <a:pt x="45" y="20"/>
                    <a:pt x="49" y="11"/>
                    <a:pt x="5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176"/>
                    <a:pt x="85" y="176"/>
                    <a:pt x="85" y="176"/>
                  </a:cubicBezTo>
                  <a:lnTo>
                    <a:pt x="41" y="1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690996" y="2415077"/>
            <a:ext cx="1187653" cy="870552"/>
            <a:chOff x="-1820261" y="1782595"/>
            <a:chExt cx="1187653" cy="870552"/>
          </a:xfrm>
          <a:noFill/>
        </p:grpSpPr>
        <p:sp>
          <p:nvSpPr>
            <p:cNvPr id="32" name="Freeform 5"/>
            <p:cNvSpPr>
              <a:spLocks noEditPoints="1"/>
            </p:cNvSpPr>
            <p:nvPr/>
          </p:nvSpPr>
          <p:spPr bwMode="auto">
            <a:xfrm>
              <a:off x="-1820261" y="1782595"/>
              <a:ext cx="640112" cy="870552"/>
            </a:xfrm>
            <a:custGeom>
              <a:avLst/>
              <a:gdLst>
                <a:gd name="T0" fmla="*/ 0 w 136"/>
                <a:gd name="T1" fmla="*/ 93 h 186"/>
                <a:gd name="T2" fmla="*/ 17 w 136"/>
                <a:gd name="T3" fmla="*/ 23 h 186"/>
                <a:gd name="T4" fmla="*/ 68 w 136"/>
                <a:gd name="T5" fmla="*/ 0 h 186"/>
                <a:gd name="T6" fmla="*/ 119 w 136"/>
                <a:gd name="T7" fmla="*/ 23 h 186"/>
                <a:gd name="T8" fmla="*/ 136 w 136"/>
                <a:gd name="T9" fmla="*/ 93 h 186"/>
                <a:gd name="T10" fmla="*/ 119 w 136"/>
                <a:gd name="T11" fmla="*/ 163 h 186"/>
                <a:gd name="T12" fmla="*/ 68 w 136"/>
                <a:gd name="T13" fmla="*/ 186 h 186"/>
                <a:gd name="T14" fmla="*/ 17 w 136"/>
                <a:gd name="T15" fmla="*/ 163 h 186"/>
                <a:gd name="T16" fmla="*/ 0 w 136"/>
                <a:gd name="T17" fmla="*/ 93 h 186"/>
                <a:gd name="T18" fmla="*/ 45 w 136"/>
                <a:gd name="T19" fmla="*/ 93 h 186"/>
                <a:gd name="T20" fmla="*/ 50 w 136"/>
                <a:gd name="T21" fmla="*/ 139 h 186"/>
                <a:gd name="T22" fmla="*/ 68 w 136"/>
                <a:gd name="T23" fmla="*/ 153 h 186"/>
                <a:gd name="T24" fmla="*/ 85 w 136"/>
                <a:gd name="T25" fmla="*/ 139 h 186"/>
                <a:gd name="T26" fmla="*/ 91 w 136"/>
                <a:gd name="T27" fmla="*/ 93 h 186"/>
                <a:gd name="T28" fmla="*/ 85 w 136"/>
                <a:gd name="T29" fmla="*/ 47 h 186"/>
                <a:gd name="T30" fmla="*/ 68 w 136"/>
                <a:gd name="T31" fmla="*/ 34 h 186"/>
                <a:gd name="T32" fmla="*/ 50 w 136"/>
                <a:gd name="T33" fmla="*/ 47 h 186"/>
                <a:gd name="T34" fmla="*/ 45 w 136"/>
                <a:gd name="T35" fmla="*/ 91 h 186"/>
                <a:gd name="T36" fmla="*/ 45 w 136"/>
                <a:gd name="T37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86">
                  <a:moveTo>
                    <a:pt x="0" y="93"/>
                  </a:moveTo>
                  <a:cubicBezTo>
                    <a:pt x="0" y="62"/>
                    <a:pt x="5" y="39"/>
                    <a:pt x="17" y="23"/>
                  </a:cubicBezTo>
                  <a:cubicBezTo>
                    <a:pt x="28" y="8"/>
                    <a:pt x="45" y="0"/>
                    <a:pt x="68" y="0"/>
                  </a:cubicBezTo>
                  <a:cubicBezTo>
                    <a:pt x="91" y="0"/>
                    <a:pt x="108" y="8"/>
                    <a:pt x="119" y="23"/>
                  </a:cubicBezTo>
                  <a:cubicBezTo>
                    <a:pt x="131" y="39"/>
                    <a:pt x="136" y="62"/>
                    <a:pt x="136" y="93"/>
                  </a:cubicBezTo>
                  <a:cubicBezTo>
                    <a:pt x="136" y="124"/>
                    <a:pt x="131" y="147"/>
                    <a:pt x="119" y="163"/>
                  </a:cubicBezTo>
                  <a:cubicBezTo>
                    <a:pt x="108" y="178"/>
                    <a:pt x="91" y="186"/>
                    <a:pt x="68" y="186"/>
                  </a:cubicBezTo>
                  <a:cubicBezTo>
                    <a:pt x="45" y="186"/>
                    <a:pt x="28" y="178"/>
                    <a:pt x="17" y="163"/>
                  </a:cubicBezTo>
                  <a:cubicBezTo>
                    <a:pt x="5" y="147"/>
                    <a:pt x="0" y="124"/>
                    <a:pt x="0" y="93"/>
                  </a:cubicBezTo>
                  <a:close/>
                  <a:moveTo>
                    <a:pt x="45" y="93"/>
                  </a:moveTo>
                  <a:cubicBezTo>
                    <a:pt x="45" y="115"/>
                    <a:pt x="47" y="130"/>
                    <a:pt x="50" y="139"/>
                  </a:cubicBezTo>
                  <a:cubicBezTo>
                    <a:pt x="54" y="148"/>
                    <a:pt x="60" y="153"/>
                    <a:pt x="68" y="153"/>
                  </a:cubicBezTo>
                  <a:cubicBezTo>
                    <a:pt x="76" y="153"/>
                    <a:pt x="82" y="148"/>
                    <a:pt x="85" y="139"/>
                  </a:cubicBezTo>
                  <a:cubicBezTo>
                    <a:pt x="89" y="130"/>
                    <a:pt x="91" y="114"/>
                    <a:pt x="91" y="93"/>
                  </a:cubicBezTo>
                  <a:cubicBezTo>
                    <a:pt x="91" y="72"/>
                    <a:pt x="89" y="57"/>
                    <a:pt x="85" y="47"/>
                  </a:cubicBezTo>
                  <a:cubicBezTo>
                    <a:pt x="82" y="38"/>
                    <a:pt x="76" y="34"/>
                    <a:pt x="68" y="34"/>
                  </a:cubicBezTo>
                  <a:cubicBezTo>
                    <a:pt x="60" y="34"/>
                    <a:pt x="54" y="38"/>
                    <a:pt x="50" y="47"/>
                  </a:cubicBezTo>
                  <a:cubicBezTo>
                    <a:pt x="47" y="56"/>
                    <a:pt x="45" y="70"/>
                    <a:pt x="45" y="91"/>
                  </a:cubicBezTo>
                  <a:lnTo>
                    <a:pt x="45" y="93"/>
                  </a:lnTo>
                  <a:close/>
                </a:path>
              </a:pathLst>
            </a:custGeom>
            <a:grpFill/>
            <a:ln w="9525">
              <a:solidFill>
                <a:srgbClr val="C80A14">
                  <a:alpha val="50196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-1034401" y="1806230"/>
              <a:ext cx="401793" cy="825252"/>
            </a:xfrm>
            <a:custGeom>
              <a:avLst/>
              <a:gdLst>
                <a:gd name="T0" fmla="*/ 41 w 85"/>
                <a:gd name="T1" fmla="*/ 176 h 176"/>
                <a:gd name="T2" fmla="*/ 41 w 85"/>
                <a:gd name="T3" fmla="*/ 61 h 176"/>
                <a:gd name="T4" fmla="*/ 0 w 85"/>
                <a:gd name="T5" fmla="*/ 61 h 176"/>
                <a:gd name="T6" fmla="*/ 0 w 85"/>
                <a:gd name="T7" fmla="*/ 33 h 176"/>
                <a:gd name="T8" fmla="*/ 3 w 85"/>
                <a:gd name="T9" fmla="*/ 33 h 176"/>
                <a:gd name="T10" fmla="*/ 38 w 85"/>
                <a:gd name="T11" fmla="*/ 25 h 176"/>
                <a:gd name="T12" fmla="*/ 50 w 85"/>
                <a:gd name="T13" fmla="*/ 0 h 176"/>
                <a:gd name="T14" fmla="*/ 85 w 85"/>
                <a:gd name="T15" fmla="*/ 0 h 176"/>
                <a:gd name="T16" fmla="*/ 85 w 85"/>
                <a:gd name="T17" fmla="*/ 176 h 176"/>
                <a:gd name="T18" fmla="*/ 41 w 85"/>
                <a:gd name="T19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176">
                  <a:moveTo>
                    <a:pt x="41" y="176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19" y="33"/>
                    <a:pt x="30" y="30"/>
                    <a:pt x="38" y="25"/>
                  </a:cubicBezTo>
                  <a:cubicBezTo>
                    <a:pt x="45" y="20"/>
                    <a:pt x="49" y="11"/>
                    <a:pt x="50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85" y="176"/>
                    <a:pt x="85" y="176"/>
                    <a:pt x="85" y="176"/>
                  </a:cubicBezTo>
                  <a:lnTo>
                    <a:pt x="41" y="176"/>
                  </a:lnTo>
                  <a:close/>
                </a:path>
              </a:pathLst>
            </a:custGeom>
            <a:grpFill/>
            <a:ln w="9525">
              <a:solidFill>
                <a:srgbClr val="C80A14">
                  <a:alpha val="50196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4" name="矩形 33"/>
          <p:cNvSpPr/>
          <p:nvPr/>
        </p:nvSpPr>
        <p:spPr>
          <a:xfrm>
            <a:off x="2987637" y="2953891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C80A14"/>
                </a:solidFill>
                <a:latin typeface="+mj-lt"/>
                <a:ea typeface="微软雅黑" panose="020B0503020204020204" pitchFamily="34" charset="-122"/>
                <a:sym typeface="+mn-ea"/>
              </a:rPr>
              <a:t>CHAPTER</a:t>
            </a:r>
            <a:endParaRPr lang="zh-CN" altLang="en-US" sz="1600" b="1" dirty="0">
              <a:solidFill>
                <a:srgbClr val="C80A14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4F7D-B4CB-4A61-AF1D-A4D9D24F3DC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>
            <a:extLst>
              <a:ext uri="{FF2B5EF4-FFF2-40B4-BE49-F238E27FC236}">
                <a16:creationId xmlns:a16="http://schemas.microsoft.com/office/drawing/2014/main" id="{F311C8B1-59D5-4E55-A747-38475727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580875"/>
            <a:ext cx="5948721" cy="478726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福建农信云管理平台项目</a:t>
            </a:r>
          </a:p>
        </p:txBody>
      </p:sp>
      <p:sp>
        <p:nvSpPr>
          <p:cNvPr id="22" name="幻灯片编号占位符 2">
            <a:extLst>
              <a:ext uri="{FF2B5EF4-FFF2-40B4-BE49-F238E27FC236}">
                <a16:creationId xmlns:a16="http://schemas.microsoft.com/office/drawing/2014/main" id="{97C2F79B-7BC0-C069-E08A-A9BDD1A6D6AD}"/>
              </a:ext>
            </a:extLst>
          </p:cNvPr>
          <p:cNvSpPr txBox="1"/>
          <p:nvPr/>
        </p:nvSpPr>
        <p:spPr>
          <a:xfrm>
            <a:off x="9240493" y="552184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kumimoji="0" lang="en-US" altLang="zh-CN" sz="900" b="0" i="0" u="none" strike="noStrike" kern="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fld id="{34273CD0-505E-4386-A244-9BA68F05E117}" type="slidenum">
              <a:rPr>
                <a:solidFill>
                  <a:prstClr val="white"/>
                </a:solidFill>
              </a:rPr>
              <a:t>30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1A5D1EE-3428-0E34-C07A-7E989242C74E}"/>
              </a:ext>
            </a:extLst>
          </p:cNvPr>
          <p:cNvSpPr/>
          <p:nvPr/>
        </p:nvSpPr>
        <p:spPr>
          <a:xfrm>
            <a:off x="448166" y="1410618"/>
            <a:ext cx="7108190" cy="2308860"/>
          </a:xfrm>
          <a:prstGeom prst="rect">
            <a:avLst/>
          </a:prstGeom>
          <a:ln>
            <a:solidFill>
              <a:srgbClr val="F6545C"/>
            </a:solidFill>
          </a:ln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endParaRPr lang="zh-CN" altLang="en-US" sz="300" dirty="0"/>
          </a:p>
          <a:p>
            <a:pPr fontAlgn="auto">
              <a:lnSpc>
                <a:spcPct val="130000"/>
              </a:lnSpc>
            </a:pPr>
            <a:r>
              <a:rPr lang="zh-CN" altLang="en-US" sz="1200" dirty="0"/>
              <a:t>福建农信IT资源采用虚拟化架构，实现了计算、存储资源的全面虚拟化，</a:t>
            </a:r>
            <a:r>
              <a:rPr lang="zh-CN" altLang="en-US" sz="1200" dirty="0">
                <a:sym typeface="+mn-ea"/>
              </a:rPr>
              <a:t>但流程与资源提供没有实现自动化自服务</a:t>
            </a:r>
            <a:endParaRPr lang="zh-CN" altLang="en-US" sz="1200" dirty="0"/>
          </a:p>
          <a:p>
            <a:pPr fontAlgn="auto">
              <a:lnSpc>
                <a:spcPct val="130000"/>
              </a:lnSpc>
            </a:pPr>
            <a:r>
              <a:rPr lang="zh-CN" altLang="en-US" sz="1200" dirty="0"/>
              <a:t>（1）资源提供还是需要手工方式，工作量没有降低，</a:t>
            </a:r>
          </a:p>
          <a:p>
            <a:pPr fontAlgn="auto">
              <a:lnSpc>
                <a:spcPct val="130000"/>
              </a:lnSpc>
            </a:pPr>
            <a:r>
              <a:rPr lang="zh-CN" altLang="en-US" sz="1200" dirty="0"/>
              <a:t>（2）除管理物理设备外，还增加了运维部门管理虚拟化相关软件平台的维护工作，故障排除工作环节增加，</a:t>
            </a:r>
          </a:p>
          <a:p>
            <a:pPr fontAlgn="auto">
              <a:lnSpc>
                <a:spcPct val="130000"/>
              </a:lnSpc>
            </a:pPr>
            <a:r>
              <a:rPr lang="zh-CN" altLang="en-US" sz="1200" dirty="0"/>
              <a:t>（3）因变更的便利，客观上刺激了资源变更需求的大幅增加，</a:t>
            </a:r>
          </a:p>
          <a:p>
            <a:pPr fontAlgn="auto">
              <a:lnSpc>
                <a:spcPct val="130000"/>
              </a:lnSpc>
            </a:pPr>
            <a:r>
              <a:rPr lang="zh-CN" altLang="en-US" sz="1200" dirty="0"/>
              <a:t>（4）监控、容量、性能、统计等管理工作更加复杂，报表维护工作大幅增加。</a:t>
            </a:r>
          </a:p>
          <a:p>
            <a:pPr fontAlgn="auto">
              <a:lnSpc>
                <a:spcPct val="130000"/>
              </a:lnSpc>
            </a:pPr>
            <a:r>
              <a:rPr lang="zh-CN" altLang="en-US" sz="1200" dirty="0"/>
              <a:t>从需求业务部门提交资源申请至完成环境部署交付的平均周期为3周，资源提供周期仍旧比较长，相关运维部门的工作量反而增加，人员、资源压力增加，更加频繁的人工操作也将导致操作风险增加。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82EC09C-2ED0-A531-71C5-65958D7FD80F}"/>
              </a:ext>
            </a:extLst>
          </p:cNvPr>
          <p:cNvSpPr/>
          <p:nvPr/>
        </p:nvSpPr>
        <p:spPr>
          <a:xfrm>
            <a:off x="449559" y="1099394"/>
            <a:ext cx="1097280" cy="368300"/>
          </a:xfrm>
          <a:prstGeom prst="rect">
            <a:avLst/>
          </a:prstGeom>
          <a:solidFill>
            <a:srgbClr val="FF6238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1D4B73A-754E-81E2-9DFA-CEE6563971F1}"/>
              </a:ext>
            </a:extLst>
          </p:cNvPr>
          <p:cNvSpPr/>
          <p:nvPr/>
        </p:nvSpPr>
        <p:spPr>
          <a:xfrm>
            <a:off x="7670021" y="1575952"/>
            <a:ext cx="4237990" cy="869950"/>
          </a:xfrm>
          <a:prstGeom prst="rect">
            <a:avLst/>
          </a:prstGeom>
          <a:ln>
            <a:solidFill>
              <a:srgbClr val="F6545C"/>
            </a:solidFill>
          </a:ln>
        </p:spPr>
        <p:txBody>
          <a:bodyPr wrap="square">
            <a:spAutoFit/>
          </a:bodyPr>
          <a:lstStyle/>
          <a:p>
            <a:pPr fontAlgn="auto">
              <a:lnSpc>
                <a:spcPct val="130000"/>
              </a:lnSpc>
            </a:pPr>
            <a:endParaRPr lang="zh-CN" altLang="en-US" sz="300" dirty="0"/>
          </a:p>
          <a:p>
            <a:pPr fontAlgn="auto">
              <a:lnSpc>
                <a:spcPct val="130000"/>
              </a:lnSpc>
            </a:pPr>
            <a:r>
              <a:rPr lang="zh-CN" altLang="en-US" sz="1200" dirty="0"/>
              <a:t>建设管理计算、存储等资源虚拟化的云管理平台，实现资源管理的自动化及自服务，进一步提高资源提供效率，减少运维部门工作压力，降低操作风险，加强资源管理。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967CAC8-4078-BA54-7F32-4FE5DEB157E6}"/>
              </a:ext>
            </a:extLst>
          </p:cNvPr>
          <p:cNvSpPr/>
          <p:nvPr/>
        </p:nvSpPr>
        <p:spPr>
          <a:xfrm>
            <a:off x="7661254" y="1224088"/>
            <a:ext cx="1097280" cy="368300"/>
          </a:xfrm>
          <a:prstGeom prst="rect">
            <a:avLst/>
          </a:prstGeom>
          <a:solidFill>
            <a:srgbClr val="FF6238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建设目标</a:t>
            </a: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8203670-1072-9F46-F67A-100F013B60FD}"/>
              </a:ext>
            </a:extLst>
          </p:cNvPr>
          <p:cNvGrpSpPr/>
          <p:nvPr/>
        </p:nvGrpSpPr>
        <p:grpSpPr>
          <a:xfrm>
            <a:off x="570717" y="3776548"/>
            <a:ext cx="6635115" cy="3020695"/>
            <a:chOff x="435" y="3081"/>
            <a:chExt cx="12509" cy="668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6E7CB58D-2092-6D0F-822A-9FA4EA66F911}"/>
                </a:ext>
              </a:extLst>
            </p:cNvPr>
            <p:cNvSpPr/>
            <p:nvPr/>
          </p:nvSpPr>
          <p:spPr>
            <a:xfrm>
              <a:off x="448" y="8931"/>
              <a:ext cx="1843" cy="8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/>
                <a:t>PowerVM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98D39EB-51CA-CC3A-98D7-FD5CFCD2E0DC}"/>
                </a:ext>
              </a:extLst>
            </p:cNvPr>
            <p:cNvSpPr/>
            <p:nvPr/>
          </p:nvSpPr>
          <p:spPr>
            <a:xfrm>
              <a:off x="3034" y="8931"/>
              <a:ext cx="1843" cy="8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/>
                <a:t>VMware</a:t>
              </a:r>
            </a:p>
            <a:p>
              <a:pPr algn="ctr"/>
              <a:r>
                <a:rPr lang="en-US" altLang="zh-CN" sz="900" b="1"/>
                <a:t>vSphere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8FC425F-7BA4-D1C1-05A7-105EEAEB77E0}"/>
                </a:ext>
              </a:extLst>
            </p:cNvPr>
            <p:cNvSpPr/>
            <p:nvPr/>
          </p:nvSpPr>
          <p:spPr>
            <a:xfrm>
              <a:off x="5556" y="8931"/>
              <a:ext cx="1993" cy="8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900" b="1"/>
                <a:t>OpenStack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651F0CC2-7E2D-AE2D-1211-C630F9174251}"/>
                </a:ext>
              </a:extLst>
            </p:cNvPr>
            <p:cNvSpPr/>
            <p:nvPr/>
          </p:nvSpPr>
          <p:spPr>
            <a:xfrm>
              <a:off x="8228" y="8931"/>
              <a:ext cx="2027" cy="8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/>
                <a:t>物理机资源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C9265E5-BA92-0EB7-5343-D67B4817FCB2}"/>
                </a:ext>
              </a:extLst>
            </p:cNvPr>
            <p:cNvSpPr/>
            <p:nvPr/>
          </p:nvSpPr>
          <p:spPr>
            <a:xfrm>
              <a:off x="435" y="4398"/>
              <a:ext cx="12507" cy="4403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16208A88-1AB5-51E4-B683-F918120FFA80}"/>
                </a:ext>
              </a:extLst>
            </p:cNvPr>
            <p:cNvSpPr txBox="1"/>
            <p:nvPr/>
          </p:nvSpPr>
          <p:spPr>
            <a:xfrm>
              <a:off x="3138" y="4478"/>
              <a:ext cx="6513" cy="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>
                  <a:solidFill>
                    <a:schemeClr val="bg1"/>
                  </a:solidFill>
                </a:rPr>
                <a:t>WinCloud</a:t>
              </a:r>
              <a:r>
                <a:rPr lang="zh-CN" altLang="en-US" sz="1400" b="1">
                  <a:solidFill>
                    <a:schemeClr val="bg1"/>
                  </a:solidFill>
                </a:rPr>
                <a:t>全融合云管理平台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3AB2A60-8DB7-34B5-31FD-AF4694F72993}"/>
                </a:ext>
              </a:extLst>
            </p:cNvPr>
            <p:cNvSpPr/>
            <p:nvPr/>
          </p:nvSpPr>
          <p:spPr>
            <a:xfrm>
              <a:off x="10934" y="8931"/>
              <a:ext cx="2010" cy="832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 b="1"/>
                <a:t>存储资源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EDEB19B-53FE-F3E6-184A-E4EEF86BAE38}"/>
                </a:ext>
              </a:extLst>
            </p:cNvPr>
            <p:cNvSpPr/>
            <p:nvPr/>
          </p:nvSpPr>
          <p:spPr>
            <a:xfrm>
              <a:off x="1770" y="3081"/>
              <a:ext cx="1843" cy="8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b="1"/>
                <a:t>SSO</a:t>
              </a:r>
              <a:r>
                <a:rPr lang="zh-CN" altLang="en-US" sz="1000" b="1"/>
                <a:t>集成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2D56F6C-A3D3-84A9-1BD3-5ABBB079B99F}"/>
                </a:ext>
              </a:extLst>
            </p:cNvPr>
            <p:cNvSpPr/>
            <p:nvPr/>
          </p:nvSpPr>
          <p:spPr>
            <a:xfrm>
              <a:off x="5885" y="3081"/>
              <a:ext cx="1843" cy="8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/>
                <a:t>ITSM</a:t>
              </a:r>
              <a:r>
                <a:rPr lang="zh-CN" altLang="en-US" sz="1000" b="1"/>
                <a:t>集成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1CF1433-5EF9-443E-E51F-F45D91CB9B3F}"/>
                </a:ext>
              </a:extLst>
            </p:cNvPr>
            <p:cNvSpPr/>
            <p:nvPr/>
          </p:nvSpPr>
          <p:spPr>
            <a:xfrm>
              <a:off x="9493" y="3081"/>
              <a:ext cx="2474" cy="832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sz="1000" b="1"/>
                <a:t>开发测试集成</a:t>
              </a:r>
            </a:p>
          </p:txBody>
        </p:sp>
        <p:sp>
          <p:nvSpPr>
            <p:cNvPr id="38" name="上箭头 18">
              <a:extLst>
                <a:ext uri="{FF2B5EF4-FFF2-40B4-BE49-F238E27FC236}">
                  <a16:creationId xmlns:a16="http://schemas.microsoft.com/office/drawing/2014/main" id="{6F6DF9EE-C238-B570-8F19-3DEBA8AD7ED8}"/>
                </a:ext>
              </a:extLst>
            </p:cNvPr>
            <p:cNvSpPr/>
            <p:nvPr/>
          </p:nvSpPr>
          <p:spPr>
            <a:xfrm>
              <a:off x="2468" y="3820"/>
              <a:ext cx="615" cy="731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39" name="上箭头 19">
              <a:extLst>
                <a:ext uri="{FF2B5EF4-FFF2-40B4-BE49-F238E27FC236}">
                  <a16:creationId xmlns:a16="http://schemas.microsoft.com/office/drawing/2014/main" id="{96895187-E9CF-6C24-F897-73341A1AE3C7}"/>
                </a:ext>
              </a:extLst>
            </p:cNvPr>
            <p:cNvSpPr/>
            <p:nvPr/>
          </p:nvSpPr>
          <p:spPr>
            <a:xfrm>
              <a:off x="6499" y="3878"/>
              <a:ext cx="615" cy="731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0" name="上箭头 20">
              <a:extLst>
                <a:ext uri="{FF2B5EF4-FFF2-40B4-BE49-F238E27FC236}">
                  <a16:creationId xmlns:a16="http://schemas.microsoft.com/office/drawing/2014/main" id="{E59C54EE-B444-4C0E-61BF-7FBE0F44C2E6}"/>
                </a:ext>
              </a:extLst>
            </p:cNvPr>
            <p:cNvSpPr/>
            <p:nvPr/>
          </p:nvSpPr>
          <p:spPr>
            <a:xfrm>
              <a:off x="10399" y="3820"/>
              <a:ext cx="615" cy="731"/>
            </a:xfrm>
            <a:prstGeom prst="up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95D9659-13E5-BC6F-D0E8-C934682661B6}"/>
                </a:ext>
              </a:extLst>
            </p:cNvPr>
            <p:cNvSpPr/>
            <p:nvPr/>
          </p:nvSpPr>
          <p:spPr>
            <a:xfrm>
              <a:off x="760" y="6392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900">
                  <a:solidFill>
                    <a:schemeClr val="tx1"/>
                  </a:solidFill>
                </a:rPr>
                <a:t>资源筛选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9E319D8-CAB7-E613-4B88-C03C5D768F85}"/>
                </a:ext>
              </a:extLst>
            </p:cNvPr>
            <p:cNvSpPr/>
            <p:nvPr/>
          </p:nvSpPr>
          <p:spPr>
            <a:xfrm>
              <a:off x="760" y="7093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等级划分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45F39B7-043C-B3CC-5272-17F3464F44A3}"/>
                </a:ext>
              </a:extLst>
            </p:cNvPr>
            <p:cNvSpPr/>
            <p:nvPr/>
          </p:nvSpPr>
          <p:spPr>
            <a:xfrm>
              <a:off x="2974" y="6392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服务配置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FA719DF1-D690-B510-9AD1-21D2FEACA79A}"/>
                </a:ext>
              </a:extLst>
            </p:cNvPr>
            <p:cNvSpPr/>
            <p:nvPr/>
          </p:nvSpPr>
          <p:spPr>
            <a:xfrm>
              <a:off x="2974" y="7093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合规管理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7CE286AF-7B86-E37E-1150-319C896DCEA2}"/>
                </a:ext>
              </a:extLst>
            </p:cNvPr>
            <p:cNvSpPr/>
            <p:nvPr/>
          </p:nvSpPr>
          <p:spPr>
            <a:xfrm>
              <a:off x="4824" y="6392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监控管理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EBB1F29-7D4D-E2D5-491D-42648445AF62}"/>
                </a:ext>
              </a:extLst>
            </p:cNvPr>
            <p:cNvSpPr/>
            <p:nvPr/>
          </p:nvSpPr>
          <p:spPr>
            <a:xfrm>
              <a:off x="4824" y="7141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运维管理</a:t>
              </a: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55AD1AB-18A8-D36E-D7D7-3A3B671B0E18}"/>
                </a:ext>
              </a:extLst>
            </p:cNvPr>
            <p:cNvSpPr/>
            <p:nvPr/>
          </p:nvSpPr>
          <p:spPr>
            <a:xfrm>
              <a:off x="2974" y="7809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服务报告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33251675-E042-3379-525C-0F7C3D3341EF}"/>
                </a:ext>
              </a:extLst>
            </p:cNvPr>
            <p:cNvSpPr/>
            <p:nvPr/>
          </p:nvSpPr>
          <p:spPr>
            <a:xfrm>
              <a:off x="4824" y="7869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计量计费</a:t>
              </a: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0A43E79-7F7E-DB0F-340A-26A338B88300}"/>
                </a:ext>
              </a:extLst>
            </p:cNvPr>
            <p:cNvSpPr/>
            <p:nvPr/>
          </p:nvSpPr>
          <p:spPr>
            <a:xfrm>
              <a:off x="6966" y="6392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服务目录</a:t>
              </a: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791DB1CD-812F-2EE7-20C7-7B43418DB7F5}"/>
                </a:ext>
              </a:extLst>
            </p:cNvPr>
            <p:cNvSpPr/>
            <p:nvPr/>
          </p:nvSpPr>
          <p:spPr>
            <a:xfrm>
              <a:off x="6966" y="7869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资源申请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ED13DE6-121D-5D0A-BA70-92EB1BA0C8E1}"/>
                </a:ext>
              </a:extLst>
            </p:cNvPr>
            <p:cNvSpPr/>
            <p:nvPr/>
          </p:nvSpPr>
          <p:spPr>
            <a:xfrm>
              <a:off x="6966" y="7141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自动化部署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731C7F7-5B18-999B-4D00-3F5D9A96A1EA}"/>
                </a:ext>
              </a:extLst>
            </p:cNvPr>
            <p:cNvSpPr/>
            <p:nvPr/>
          </p:nvSpPr>
          <p:spPr>
            <a:xfrm>
              <a:off x="9191" y="6418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自助服务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3929F8A-C088-10BE-46A2-770A6DE3A78C}"/>
                </a:ext>
              </a:extLst>
            </p:cNvPr>
            <p:cNvSpPr/>
            <p:nvPr/>
          </p:nvSpPr>
          <p:spPr>
            <a:xfrm>
              <a:off x="9191" y="7141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用户管理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D770202B-E2EE-4BC7-EAAB-B09065EDD948}"/>
                </a:ext>
              </a:extLst>
            </p:cNvPr>
            <p:cNvSpPr/>
            <p:nvPr/>
          </p:nvSpPr>
          <p:spPr>
            <a:xfrm>
              <a:off x="11023" y="6418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权限管理</a:t>
              </a: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9C6BBA4A-08F5-D121-6CEC-7951EEBC8979}"/>
                </a:ext>
              </a:extLst>
            </p:cNvPr>
            <p:cNvSpPr/>
            <p:nvPr/>
          </p:nvSpPr>
          <p:spPr>
            <a:xfrm>
              <a:off x="11023" y="7141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组织管理</a:t>
              </a: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27BA8813-7946-EED7-283F-5DC10D12708C}"/>
                </a:ext>
              </a:extLst>
            </p:cNvPr>
            <p:cNvSpPr/>
            <p:nvPr/>
          </p:nvSpPr>
          <p:spPr>
            <a:xfrm>
              <a:off x="9191" y="7869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配额管理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13E6424F-7795-DDDB-C461-D0168CDE3AD0}"/>
                </a:ext>
              </a:extLst>
            </p:cNvPr>
            <p:cNvSpPr/>
            <p:nvPr/>
          </p:nvSpPr>
          <p:spPr>
            <a:xfrm>
              <a:off x="11023" y="7869"/>
              <a:ext cx="1701" cy="4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900">
                  <a:solidFill>
                    <a:schemeClr val="tx1"/>
                  </a:solidFill>
                  <a:sym typeface="+mn-ea"/>
                </a:rPr>
                <a:t>项目管理</a:t>
              </a:r>
            </a:p>
          </p:txBody>
        </p:sp>
        <p:sp>
          <p:nvSpPr>
            <p:cNvPr id="58" name="圆角矩形 39">
              <a:extLst>
                <a:ext uri="{FF2B5EF4-FFF2-40B4-BE49-F238E27FC236}">
                  <a16:creationId xmlns:a16="http://schemas.microsoft.com/office/drawing/2014/main" id="{8C7656D2-A260-8C25-C749-3742818CA595}"/>
                </a:ext>
              </a:extLst>
            </p:cNvPr>
            <p:cNvSpPr/>
            <p:nvPr/>
          </p:nvSpPr>
          <p:spPr>
            <a:xfrm>
              <a:off x="562" y="5578"/>
              <a:ext cx="2111" cy="294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DC9B089-0B5A-A1CE-4C10-D0D4E45DB841}"/>
                </a:ext>
              </a:extLst>
            </p:cNvPr>
            <p:cNvSpPr/>
            <p:nvPr/>
          </p:nvSpPr>
          <p:spPr>
            <a:xfrm>
              <a:off x="704" y="5294"/>
              <a:ext cx="1812" cy="7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/>
                <a:t>资源映射</a:t>
              </a:r>
            </a:p>
          </p:txBody>
        </p:sp>
        <p:sp>
          <p:nvSpPr>
            <p:cNvPr id="60" name="圆角矩形 40">
              <a:extLst>
                <a:ext uri="{FF2B5EF4-FFF2-40B4-BE49-F238E27FC236}">
                  <a16:creationId xmlns:a16="http://schemas.microsoft.com/office/drawing/2014/main" id="{F0357298-0291-AA42-A8AE-241B7D7FA16E}"/>
                </a:ext>
              </a:extLst>
            </p:cNvPr>
            <p:cNvSpPr/>
            <p:nvPr/>
          </p:nvSpPr>
          <p:spPr>
            <a:xfrm>
              <a:off x="2889" y="5578"/>
              <a:ext cx="3704" cy="29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1" name="圆角矩形 41">
              <a:extLst>
                <a:ext uri="{FF2B5EF4-FFF2-40B4-BE49-F238E27FC236}">
                  <a16:creationId xmlns:a16="http://schemas.microsoft.com/office/drawing/2014/main" id="{29055A6A-9E34-2D31-4326-F4F8309E9CBE}"/>
                </a:ext>
              </a:extLst>
            </p:cNvPr>
            <p:cNvSpPr/>
            <p:nvPr/>
          </p:nvSpPr>
          <p:spPr>
            <a:xfrm>
              <a:off x="6799" y="5578"/>
              <a:ext cx="2040" cy="29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2" name="圆角矩形 42">
              <a:extLst>
                <a:ext uri="{FF2B5EF4-FFF2-40B4-BE49-F238E27FC236}">
                  <a16:creationId xmlns:a16="http://schemas.microsoft.com/office/drawing/2014/main" id="{33819EA6-54B5-83AF-C02A-9F365D981689}"/>
                </a:ext>
              </a:extLst>
            </p:cNvPr>
            <p:cNvSpPr/>
            <p:nvPr/>
          </p:nvSpPr>
          <p:spPr>
            <a:xfrm>
              <a:off x="9031" y="5578"/>
              <a:ext cx="3810" cy="2944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rgbClr val="C0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7515BB4A-0E8B-FC19-8170-0CABC2E0152D}"/>
                </a:ext>
              </a:extLst>
            </p:cNvPr>
            <p:cNvSpPr/>
            <p:nvPr/>
          </p:nvSpPr>
          <p:spPr>
            <a:xfrm>
              <a:off x="10002" y="5294"/>
              <a:ext cx="1812" cy="7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 b="1">
                  <a:sym typeface="+mn-ea"/>
                </a:rPr>
                <a:t>租户管理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01F2A5B8-E33C-CB95-77D3-FF41E6A9E04F}"/>
                </a:ext>
              </a:extLst>
            </p:cNvPr>
            <p:cNvSpPr/>
            <p:nvPr/>
          </p:nvSpPr>
          <p:spPr>
            <a:xfrm>
              <a:off x="6910" y="5294"/>
              <a:ext cx="1812" cy="7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 b="1" dirty="0">
                  <a:sym typeface="+mn-ea"/>
                </a:rPr>
                <a:t>服务交付</a:t>
              </a:r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A4018A30-C6E7-5478-4DC5-DEE3EC4971E1}"/>
                </a:ext>
              </a:extLst>
            </p:cNvPr>
            <p:cNvSpPr/>
            <p:nvPr/>
          </p:nvSpPr>
          <p:spPr>
            <a:xfrm>
              <a:off x="3757" y="5294"/>
              <a:ext cx="1812" cy="749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000" b="1">
                  <a:sym typeface="+mn-ea"/>
                </a:rPr>
                <a:t>服务管理</a:t>
              </a:r>
            </a:p>
          </p:txBody>
        </p:sp>
      </p:grpSp>
      <p:sp>
        <p:nvSpPr>
          <p:cNvPr id="66" name="文本框 65">
            <a:extLst>
              <a:ext uri="{FF2B5EF4-FFF2-40B4-BE49-F238E27FC236}">
                <a16:creationId xmlns:a16="http://schemas.microsoft.com/office/drawing/2014/main" id="{1B283D63-4794-96C4-6D4F-1ABAA5059CC7}"/>
              </a:ext>
            </a:extLst>
          </p:cNvPr>
          <p:cNvSpPr txBox="1"/>
          <p:nvPr/>
        </p:nvSpPr>
        <p:spPr>
          <a:xfrm>
            <a:off x="7703041" y="3342522"/>
            <a:ext cx="279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</a:rPr>
              <a:t>异构资源纳管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2888F79-DB45-41C0-E88C-8F5213C83DBA}"/>
              </a:ext>
            </a:extLst>
          </p:cNvPr>
          <p:cNvSpPr txBox="1"/>
          <p:nvPr/>
        </p:nvSpPr>
        <p:spPr>
          <a:xfrm>
            <a:off x="7703041" y="3675897"/>
            <a:ext cx="41929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将存量虚拟资源、裸金属资源、存储资源进行统一纳管，</a:t>
            </a:r>
            <a:r>
              <a:rPr lang="zh-CN" altLang="en-US" sz="1200" b="1">
                <a:solidFill>
                  <a:srgbClr val="FF0000"/>
                </a:solidFill>
              </a:rPr>
              <a:t>提供图形化、自动化的管理门户，降低运维成本</a:t>
            </a:r>
            <a:r>
              <a:rPr lang="zh-CN" altLang="en-US" sz="1200"/>
              <a:t>；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DCA6731-04BA-A5CB-064F-F1E3B59AA82F}"/>
              </a:ext>
            </a:extLst>
          </p:cNvPr>
          <p:cNvSpPr txBox="1"/>
          <p:nvPr/>
        </p:nvSpPr>
        <p:spPr>
          <a:xfrm>
            <a:off x="7703041" y="4406147"/>
            <a:ext cx="279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</a:rPr>
              <a:t>先进的自服务设计理念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6E58A56-29C3-C4F9-8660-989D6B8B923E}"/>
              </a:ext>
            </a:extLst>
          </p:cNvPr>
          <p:cNvSpPr txBox="1"/>
          <p:nvPr/>
        </p:nvSpPr>
        <p:spPr>
          <a:xfrm>
            <a:off x="7703041" y="4731267"/>
            <a:ext cx="42132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通过</a:t>
            </a:r>
            <a:r>
              <a:rPr lang="zh-CN" altLang="en-US" sz="1200" b="1">
                <a:solidFill>
                  <a:srgbClr val="FF0000"/>
                </a:solidFill>
              </a:rPr>
              <a:t>按需自服务的方式，实现IT资源的自动化交付</a:t>
            </a:r>
            <a:r>
              <a:rPr lang="zh-CN" altLang="en-US" sz="1200"/>
              <a:t>，及相应的资源、权限、规范管理，以达到保护投资和利于系统长期维护、升级的目的；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B50F7D8-2B72-7217-331D-E61AF4810909}"/>
              </a:ext>
            </a:extLst>
          </p:cNvPr>
          <p:cNvSpPr txBox="1"/>
          <p:nvPr/>
        </p:nvSpPr>
        <p:spPr>
          <a:xfrm>
            <a:off x="7682086" y="5951737"/>
            <a:ext cx="4267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系统设计按照模块化、组件化、参数化设计原则，方便灵活，易于改造和扩展；能通过系统预留的升级接口独立地、平滑地进行升级，功能扩展不会明显影响整体系统效率。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FD77B02-5491-8DC7-A947-7A8E0492D6AC}"/>
              </a:ext>
            </a:extLst>
          </p:cNvPr>
          <p:cNvSpPr txBox="1"/>
          <p:nvPr/>
        </p:nvSpPr>
        <p:spPr>
          <a:xfrm>
            <a:off x="7703041" y="5659002"/>
            <a:ext cx="279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>
                <a:solidFill>
                  <a:srgbClr val="C00000"/>
                </a:solidFill>
              </a:rPr>
              <a:t>灵活的扩展能力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F1F0A0FD-81D0-5B0B-C391-B0C946443BC6}"/>
              </a:ext>
            </a:extLst>
          </p:cNvPr>
          <p:cNvSpPr/>
          <p:nvPr/>
        </p:nvSpPr>
        <p:spPr>
          <a:xfrm>
            <a:off x="7670656" y="3019942"/>
            <a:ext cx="4241800" cy="37776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1028CA86-0588-647E-971F-31FFAF425F45}"/>
              </a:ext>
            </a:extLst>
          </p:cNvPr>
          <p:cNvSpPr/>
          <p:nvPr/>
        </p:nvSpPr>
        <p:spPr>
          <a:xfrm>
            <a:off x="7672684" y="2654743"/>
            <a:ext cx="1097280" cy="368300"/>
          </a:xfrm>
          <a:prstGeom prst="rect">
            <a:avLst/>
          </a:prstGeom>
          <a:solidFill>
            <a:srgbClr val="FF6238"/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价值收益</a:t>
            </a:r>
          </a:p>
        </p:txBody>
      </p:sp>
    </p:spTree>
    <p:extLst>
      <p:ext uri="{BB962C8B-B14F-4D97-AF65-F5344CB8AC3E}">
        <p14:creationId xmlns:p14="http://schemas.microsoft.com/office/powerpoint/2010/main" val="238649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1760006" y="2428304"/>
            <a:ext cx="1351128" cy="870552"/>
            <a:chOff x="-1820261" y="5247076"/>
            <a:chExt cx="1351128" cy="870552"/>
          </a:xfrm>
        </p:grpSpPr>
        <p:sp>
          <p:nvSpPr>
            <p:cNvPr id="19" name="Freeform 11"/>
            <p:cNvSpPr>
              <a:spLocks noEditPoints="1"/>
            </p:cNvSpPr>
            <p:nvPr/>
          </p:nvSpPr>
          <p:spPr bwMode="auto">
            <a:xfrm>
              <a:off x="-1820261" y="5247076"/>
              <a:ext cx="640112" cy="870552"/>
            </a:xfrm>
            <a:custGeom>
              <a:avLst/>
              <a:gdLst>
                <a:gd name="T0" fmla="*/ 0 w 136"/>
                <a:gd name="T1" fmla="*/ 93 h 186"/>
                <a:gd name="T2" fmla="*/ 17 w 136"/>
                <a:gd name="T3" fmla="*/ 23 h 186"/>
                <a:gd name="T4" fmla="*/ 68 w 136"/>
                <a:gd name="T5" fmla="*/ 0 h 186"/>
                <a:gd name="T6" fmla="*/ 119 w 136"/>
                <a:gd name="T7" fmla="*/ 23 h 186"/>
                <a:gd name="T8" fmla="*/ 136 w 136"/>
                <a:gd name="T9" fmla="*/ 93 h 186"/>
                <a:gd name="T10" fmla="*/ 119 w 136"/>
                <a:gd name="T11" fmla="*/ 163 h 186"/>
                <a:gd name="T12" fmla="*/ 68 w 136"/>
                <a:gd name="T13" fmla="*/ 186 h 186"/>
                <a:gd name="T14" fmla="*/ 17 w 136"/>
                <a:gd name="T15" fmla="*/ 163 h 186"/>
                <a:gd name="T16" fmla="*/ 0 w 136"/>
                <a:gd name="T17" fmla="*/ 93 h 186"/>
                <a:gd name="T18" fmla="*/ 45 w 136"/>
                <a:gd name="T19" fmla="*/ 93 h 186"/>
                <a:gd name="T20" fmla="*/ 50 w 136"/>
                <a:gd name="T21" fmla="*/ 139 h 186"/>
                <a:gd name="T22" fmla="*/ 68 w 136"/>
                <a:gd name="T23" fmla="*/ 153 h 186"/>
                <a:gd name="T24" fmla="*/ 85 w 136"/>
                <a:gd name="T25" fmla="*/ 139 h 186"/>
                <a:gd name="T26" fmla="*/ 91 w 136"/>
                <a:gd name="T27" fmla="*/ 93 h 186"/>
                <a:gd name="T28" fmla="*/ 85 w 136"/>
                <a:gd name="T29" fmla="*/ 47 h 186"/>
                <a:gd name="T30" fmla="*/ 68 w 136"/>
                <a:gd name="T31" fmla="*/ 34 h 186"/>
                <a:gd name="T32" fmla="*/ 50 w 136"/>
                <a:gd name="T33" fmla="*/ 47 h 186"/>
                <a:gd name="T34" fmla="*/ 45 w 136"/>
                <a:gd name="T35" fmla="*/ 91 h 186"/>
                <a:gd name="T36" fmla="*/ 45 w 136"/>
                <a:gd name="T37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86">
                  <a:moveTo>
                    <a:pt x="0" y="93"/>
                  </a:moveTo>
                  <a:cubicBezTo>
                    <a:pt x="0" y="62"/>
                    <a:pt x="5" y="39"/>
                    <a:pt x="17" y="23"/>
                  </a:cubicBezTo>
                  <a:cubicBezTo>
                    <a:pt x="28" y="8"/>
                    <a:pt x="45" y="0"/>
                    <a:pt x="68" y="0"/>
                  </a:cubicBezTo>
                  <a:cubicBezTo>
                    <a:pt x="91" y="0"/>
                    <a:pt x="108" y="8"/>
                    <a:pt x="119" y="23"/>
                  </a:cubicBezTo>
                  <a:cubicBezTo>
                    <a:pt x="131" y="39"/>
                    <a:pt x="136" y="62"/>
                    <a:pt x="136" y="93"/>
                  </a:cubicBezTo>
                  <a:cubicBezTo>
                    <a:pt x="136" y="124"/>
                    <a:pt x="131" y="147"/>
                    <a:pt x="119" y="163"/>
                  </a:cubicBezTo>
                  <a:cubicBezTo>
                    <a:pt x="108" y="178"/>
                    <a:pt x="91" y="186"/>
                    <a:pt x="68" y="186"/>
                  </a:cubicBezTo>
                  <a:cubicBezTo>
                    <a:pt x="45" y="186"/>
                    <a:pt x="28" y="178"/>
                    <a:pt x="17" y="163"/>
                  </a:cubicBezTo>
                  <a:cubicBezTo>
                    <a:pt x="5" y="147"/>
                    <a:pt x="0" y="124"/>
                    <a:pt x="0" y="93"/>
                  </a:cubicBezTo>
                  <a:close/>
                  <a:moveTo>
                    <a:pt x="45" y="93"/>
                  </a:moveTo>
                  <a:cubicBezTo>
                    <a:pt x="45" y="115"/>
                    <a:pt x="47" y="130"/>
                    <a:pt x="50" y="139"/>
                  </a:cubicBezTo>
                  <a:cubicBezTo>
                    <a:pt x="54" y="148"/>
                    <a:pt x="60" y="153"/>
                    <a:pt x="68" y="153"/>
                  </a:cubicBezTo>
                  <a:cubicBezTo>
                    <a:pt x="76" y="153"/>
                    <a:pt x="82" y="148"/>
                    <a:pt x="85" y="139"/>
                  </a:cubicBezTo>
                  <a:cubicBezTo>
                    <a:pt x="89" y="130"/>
                    <a:pt x="91" y="114"/>
                    <a:pt x="91" y="93"/>
                  </a:cubicBezTo>
                  <a:cubicBezTo>
                    <a:pt x="91" y="72"/>
                    <a:pt x="89" y="57"/>
                    <a:pt x="85" y="47"/>
                  </a:cubicBezTo>
                  <a:cubicBezTo>
                    <a:pt x="82" y="38"/>
                    <a:pt x="76" y="34"/>
                    <a:pt x="68" y="34"/>
                  </a:cubicBezTo>
                  <a:cubicBezTo>
                    <a:pt x="60" y="34"/>
                    <a:pt x="54" y="38"/>
                    <a:pt x="50" y="47"/>
                  </a:cubicBezTo>
                  <a:cubicBezTo>
                    <a:pt x="47" y="56"/>
                    <a:pt x="45" y="70"/>
                    <a:pt x="45" y="91"/>
                  </a:cubicBezTo>
                  <a:lnTo>
                    <a:pt x="45" y="93"/>
                  </a:lnTo>
                  <a:close/>
                </a:path>
              </a:pathLst>
            </a:custGeom>
            <a:grpFill/>
            <a:ln w="9525">
              <a:solidFill>
                <a:srgbClr val="C80A14">
                  <a:alpha val="50196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>
              <a:spLocks noEditPoints="1"/>
            </p:cNvSpPr>
            <p:nvPr/>
          </p:nvSpPr>
          <p:spPr bwMode="auto">
            <a:xfrm>
              <a:off x="-1119093" y="5270711"/>
              <a:ext cx="649960" cy="823282"/>
            </a:xfrm>
            <a:custGeom>
              <a:avLst/>
              <a:gdLst>
                <a:gd name="T0" fmla="*/ 180 w 330"/>
                <a:gd name="T1" fmla="*/ 418 h 418"/>
                <a:gd name="T2" fmla="*/ 180 w 330"/>
                <a:gd name="T3" fmla="*/ 335 h 418"/>
                <a:gd name="T4" fmla="*/ 0 w 330"/>
                <a:gd name="T5" fmla="*/ 335 h 418"/>
                <a:gd name="T6" fmla="*/ 0 w 330"/>
                <a:gd name="T7" fmla="*/ 252 h 418"/>
                <a:gd name="T8" fmla="*/ 165 w 330"/>
                <a:gd name="T9" fmla="*/ 0 h 418"/>
                <a:gd name="T10" fmla="*/ 285 w 330"/>
                <a:gd name="T11" fmla="*/ 0 h 418"/>
                <a:gd name="T12" fmla="*/ 285 w 330"/>
                <a:gd name="T13" fmla="*/ 257 h 418"/>
                <a:gd name="T14" fmla="*/ 330 w 330"/>
                <a:gd name="T15" fmla="*/ 257 h 418"/>
                <a:gd name="T16" fmla="*/ 330 w 330"/>
                <a:gd name="T17" fmla="*/ 335 h 418"/>
                <a:gd name="T18" fmla="*/ 285 w 330"/>
                <a:gd name="T19" fmla="*/ 335 h 418"/>
                <a:gd name="T20" fmla="*/ 285 w 330"/>
                <a:gd name="T21" fmla="*/ 418 h 418"/>
                <a:gd name="T22" fmla="*/ 180 w 330"/>
                <a:gd name="T23" fmla="*/ 418 h 418"/>
                <a:gd name="T24" fmla="*/ 184 w 330"/>
                <a:gd name="T25" fmla="*/ 259 h 418"/>
                <a:gd name="T26" fmla="*/ 184 w 330"/>
                <a:gd name="T27" fmla="*/ 95 h 418"/>
                <a:gd name="T28" fmla="*/ 77 w 330"/>
                <a:gd name="T29" fmla="*/ 259 h 418"/>
                <a:gd name="T30" fmla="*/ 184 w 330"/>
                <a:gd name="T31" fmla="*/ 25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0" h="418">
                  <a:moveTo>
                    <a:pt x="180" y="418"/>
                  </a:moveTo>
                  <a:lnTo>
                    <a:pt x="180" y="335"/>
                  </a:lnTo>
                  <a:lnTo>
                    <a:pt x="0" y="335"/>
                  </a:lnTo>
                  <a:lnTo>
                    <a:pt x="0" y="252"/>
                  </a:lnTo>
                  <a:lnTo>
                    <a:pt x="165" y="0"/>
                  </a:lnTo>
                  <a:lnTo>
                    <a:pt x="285" y="0"/>
                  </a:lnTo>
                  <a:lnTo>
                    <a:pt x="285" y="257"/>
                  </a:lnTo>
                  <a:lnTo>
                    <a:pt x="330" y="257"/>
                  </a:lnTo>
                  <a:lnTo>
                    <a:pt x="330" y="335"/>
                  </a:lnTo>
                  <a:lnTo>
                    <a:pt x="285" y="335"/>
                  </a:lnTo>
                  <a:lnTo>
                    <a:pt x="285" y="418"/>
                  </a:lnTo>
                  <a:lnTo>
                    <a:pt x="180" y="418"/>
                  </a:lnTo>
                  <a:close/>
                  <a:moveTo>
                    <a:pt x="184" y="259"/>
                  </a:moveTo>
                  <a:lnTo>
                    <a:pt x="184" y="95"/>
                  </a:lnTo>
                  <a:lnTo>
                    <a:pt x="77" y="259"/>
                  </a:lnTo>
                  <a:lnTo>
                    <a:pt x="184" y="259"/>
                  </a:lnTo>
                  <a:close/>
                </a:path>
              </a:pathLst>
            </a:custGeom>
            <a:grpFill/>
            <a:ln w="9525">
              <a:solidFill>
                <a:srgbClr val="C80A14">
                  <a:alpha val="50196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</p:grpSp>
      <p:sp>
        <p:nvSpPr>
          <p:cNvPr id="7" name="矩形 6"/>
          <p:cNvSpPr/>
          <p:nvPr/>
        </p:nvSpPr>
        <p:spPr>
          <a:xfrm>
            <a:off x="1581286" y="3490491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云宏公司方案优势</a:t>
            </a:r>
          </a:p>
        </p:txBody>
      </p:sp>
      <p:sp>
        <p:nvSpPr>
          <p:cNvPr id="8" name="矩形 7"/>
          <p:cNvSpPr/>
          <p:nvPr/>
        </p:nvSpPr>
        <p:spPr>
          <a:xfrm>
            <a:off x="1666994" y="4295942"/>
            <a:ext cx="1112933" cy="80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182716" y="2953891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C80A14"/>
                </a:solidFill>
                <a:latin typeface="+mj-lt"/>
                <a:ea typeface="微软雅黑" panose="020B0503020204020204" pitchFamily="34" charset="-122"/>
                <a:sym typeface="+mn-ea"/>
              </a:rPr>
              <a:t>CHAPTER</a:t>
            </a:r>
            <a:endParaRPr lang="zh-CN" altLang="en-US" sz="1600" b="1" dirty="0">
              <a:solidFill>
                <a:srgbClr val="C80A14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91743" y="2376431"/>
            <a:ext cx="1351128" cy="870552"/>
            <a:chOff x="-1820261" y="5247076"/>
            <a:chExt cx="1351128" cy="870552"/>
          </a:xfrm>
          <a:solidFill>
            <a:srgbClr val="C80A14"/>
          </a:solidFill>
        </p:grpSpPr>
        <p:sp>
          <p:nvSpPr>
            <p:cNvPr id="14" name="Freeform 11"/>
            <p:cNvSpPr>
              <a:spLocks noEditPoints="1"/>
            </p:cNvSpPr>
            <p:nvPr/>
          </p:nvSpPr>
          <p:spPr bwMode="auto">
            <a:xfrm>
              <a:off x="-1820261" y="5247076"/>
              <a:ext cx="640112" cy="870552"/>
            </a:xfrm>
            <a:custGeom>
              <a:avLst/>
              <a:gdLst>
                <a:gd name="T0" fmla="*/ 0 w 136"/>
                <a:gd name="T1" fmla="*/ 93 h 186"/>
                <a:gd name="T2" fmla="*/ 17 w 136"/>
                <a:gd name="T3" fmla="*/ 23 h 186"/>
                <a:gd name="T4" fmla="*/ 68 w 136"/>
                <a:gd name="T5" fmla="*/ 0 h 186"/>
                <a:gd name="T6" fmla="*/ 119 w 136"/>
                <a:gd name="T7" fmla="*/ 23 h 186"/>
                <a:gd name="T8" fmla="*/ 136 w 136"/>
                <a:gd name="T9" fmla="*/ 93 h 186"/>
                <a:gd name="T10" fmla="*/ 119 w 136"/>
                <a:gd name="T11" fmla="*/ 163 h 186"/>
                <a:gd name="T12" fmla="*/ 68 w 136"/>
                <a:gd name="T13" fmla="*/ 186 h 186"/>
                <a:gd name="T14" fmla="*/ 17 w 136"/>
                <a:gd name="T15" fmla="*/ 163 h 186"/>
                <a:gd name="T16" fmla="*/ 0 w 136"/>
                <a:gd name="T17" fmla="*/ 93 h 186"/>
                <a:gd name="T18" fmla="*/ 45 w 136"/>
                <a:gd name="T19" fmla="*/ 93 h 186"/>
                <a:gd name="T20" fmla="*/ 50 w 136"/>
                <a:gd name="T21" fmla="*/ 139 h 186"/>
                <a:gd name="T22" fmla="*/ 68 w 136"/>
                <a:gd name="T23" fmla="*/ 153 h 186"/>
                <a:gd name="T24" fmla="*/ 85 w 136"/>
                <a:gd name="T25" fmla="*/ 139 h 186"/>
                <a:gd name="T26" fmla="*/ 91 w 136"/>
                <a:gd name="T27" fmla="*/ 93 h 186"/>
                <a:gd name="T28" fmla="*/ 85 w 136"/>
                <a:gd name="T29" fmla="*/ 47 h 186"/>
                <a:gd name="T30" fmla="*/ 68 w 136"/>
                <a:gd name="T31" fmla="*/ 34 h 186"/>
                <a:gd name="T32" fmla="*/ 50 w 136"/>
                <a:gd name="T33" fmla="*/ 47 h 186"/>
                <a:gd name="T34" fmla="*/ 45 w 136"/>
                <a:gd name="T35" fmla="*/ 91 h 186"/>
                <a:gd name="T36" fmla="*/ 45 w 136"/>
                <a:gd name="T37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86">
                  <a:moveTo>
                    <a:pt x="0" y="93"/>
                  </a:moveTo>
                  <a:cubicBezTo>
                    <a:pt x="0" y="62"/>
                    <a:pt x="5" y="39"/>
                    <a:pt x="17" y="23"/>
                  </a:cubicBezTo>
                  <a:cubicBezTo>
                    <a:pt x="28" y="8"/>
                    <a:pt x="45" y="0"/>
                    <a:pt x="68" y="0"/>
                  </a:cubicBezTo>
                  <a:cubicBezTo>
                    <a:pt x="91" y="0"/>
                    <a:pt x="108" y="8"/>
                    <a:pt x="119" y="23"/>
                  </a:cubicBezTo>
                  <a:cubicBezTo>
                    <a:pt x="131" y="39"/>
                    <a:pt x="136" y="62"/>
                    <a:pt x="136" y="93"/>
                  </a:cubicBezTo>
                  <a:cubicBezTo>
                    <a:pt x="136" y="124"/>
                    <a:pt x="131" y="147"/>
                    <a:pt x="119" y="163"/>
                  </a:cubicBezTo>
                  <a:cubicBezTo>
                    <a:pt x="108" y="178"/>
                    <a:pt x="91" y="186"/>
                    <a:pt x="68" y="186"/>
                  </a:cubicBezTo>
                  <a:cubicBezTo>
                    <a:pt x="45" y="186"/>
                    <a:pt x="28" y="178"/>
                    <a:pt x="17" y="163"/>
                  </a:cubicBezTo>
                  <a:cubicBezTo>
                    <a:pt x="5" y="147"/>
                    <a:pt x="0" y="124"/>
                    <a:pt x="0" y="93"/>
                  </a:cubicBezTo>
                  <a:close/>
                  <a:moveTo>
                    <a:pt x="45" y="93"/>
                  </a:moveTo>
                  <a:cubicBezTo>
                    <a:pt x="45" y="115"/>
                    <a:pt x="47" y="130"/>
                    <a:pt x="50" y="139"/>
                  </a:cubicBezTo>
                  <a:cubicBezTo>
                    <a:pt x="54" y="148"/>
                    <a:pt x="60" y="153"/>
                    <a:pt x="68" y="153"/>
                  </a:cubicBezTo>
                  <a:cubicBezTo>
                    <a:pt x="76" y="153"/>
                    <a:pt x="82" y="148"/>
                    <a:pt x="85" y="139"/>
                  </a:cubicBezTo>
                  <a:cubicBezTo>
                    <a:pt x="89" y="130"/>
                    <a:pt x="91" y="114"/>
                    <a:pt x="91" y="93"/>
                  </a:cubicBezTo>
                  <a:cubicBezTo>
                    <a:pt x="91" y="72"/>
                    <a:pt x="89" y="57"/>
                    <a:pt x="85" y="47"/>
                  </a:cubicBezTo>
                  <a:cubicBezTo>
                    <a:pt x="82" y="38"/>
                    <a:pt x="76" y="34"/>
                    <a:pt x="68" y="34"/>
                  </a:cubicBezTo>
                  <a:cubicBezTo>
                    <a:pt x="60" y="34"/>
                    <a:pt x="54" y="38"/>
                    <a:pt x="50" y="47"/>
                  </a:cubicBezTo>
                  <a:cubicBezTo>
                    <a:pt x="47" y="56"/>
                    <a:pt x="45" y="70"/>
                    <a:pt x="45" y="91"/>
                  </a:cubicBezTo>
                  <a:lnTo>
                    <a:pt x="45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-1119093" y="5270711"/>
              <a:ext cx="649960" cy="823282"/>
            </a:xfrm>
            <a:custGeom>
              <a:avLst/>
              <a:gdLst>
                <a:gd name="T0" fmla="*/ 180 w 330"/>
                <a:gd name="T1" fmla="*/ 418 h 418"/>
                <a:gd name="T2" fmla="*/ 180 w 330"/>
                <a:gd name="T3" fmla="*/ 335 h 418"/>
                <a:gd name="T4" fmla="*/ 0 w 330"/>
                <a:gd name="T5" fmla="*/ 335 h 418"/>
                <a:gd name="T6" fmla="*/ 0 w 330"/>
                <a:gd name="T7" fmla="*/ 252 h 418"/>
                <a:gd name="T8" fmla="*/ 165 w 330"/>
                <a:gd name="T9" fmla="*/ 0 h 418"/>
                <a:gd name="T10" fmla="*/ 285 w 330"/>
                <a:gd name="T11" fmla="*/ 0 h 418"/>
                <a:gd name="T12" fmla="*/ 285 w 330"/>
                <a:gd name="T13" fmla="*/ 257 h 418"/>
                <a:gd name="T14" fmla="*/ 330 w 330"/>
                <a:gd name="T15" fmla="*/ 257 h 418"/>
                <a:gd name="T16" fmla="*/ 330 w 330"/>
                <a:gd name="T17" fmla="*/ 335 h 418"/>
                <a:gd name="T18" fmla="*/ 285 w 330"/>
                <a:gd name="T19" fmla="*/ 335 h 418"/>
                <a:gd name="T20" fmla="*/ 285 w 330"/>
                <a:gd name="T21" fmla="*/ 418 h 418"/>
                <a:gd name="T22" fmla="*/ 180 w 330"/>
                <a:gd name="T23" fmla="*/ 418 h 418"/>
                <a:gd name="T24" fmla="*/ 184 w 330"/>
                <a:gd name="T25" fmla="*/ 259 h 418"/>
                <a:gd name="T26" fmla="*/ 184 w 330"/>
                <a:gd name="T27" fmla="*/ 95 h 418"/>
                <a:gd name="T28" fmla="*/ 77 w 330"/>
                <a:gd name="T29" fmla="*/ 259 h 418"/>
                <a:gd name="T30" fmla="*/ 184 w 330"/>
                <a:gd name="T31" fmla="*/ 259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0" h="418">
                  <a:moveTo>
                    <a:pt x="180" y="418"/>
                  </a:moveTo>
                  <a:lnTo>
                    <a:pt x="180" y="335"/>
                  </a:lnTo>
                  <a:lnTo>
                    <a:pt x="0" y="335"/>
                  </a:lnTo>
                  <a:lnTo>
                    <a:pt x="0" y="252"/>
                  </a:lnTo>
                  <a:lnTo>
                    <a:pt x="165" y="0"/>
                  </a:lnTo>
                  <a:lnTo>
                    <a:pt x="285" y="0"/>
                  </a:lnTo>
                  <a:lnTo>
                    <a:pt x="285" y="257"/>
                  </a:lnTo>
                  <a:lnTo>
                    <a:pt x="330" y="257"/>
                  </a:lnTo>
                  <a:lnTo>
                    <a:pt x="330" y="335"/>
                  </a:lnTo>
                  <a:lnTo>
                    <a:pt x="285" y="335"/>
                  </a:lnTo>
                  <a:lnTo>
                    <a:pt x="285" y="418"/>
                  </a:lnTo>
                  <a:lnTo>
                    <a:pt x="180" y="418"/>
                  </a:lnTo>
                  <a:close/>
                  <a:moveTo>
                    <a:pt x="184" y="259"/>
                  </a:moveTo>
                  <a:lnTo>
                    <a:pt x="184" y="95"/>
                  </a:lnTo>
                  <a:lnTo>
                    <a:pt x="77" y="259"/>
                  </a:lnTo>
                  <a:lnTo>
                    <a:pt x="184" y="2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4F7D-B4CB-4A61-AF1D-A4D9D24F3DC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1681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>
            <a:extLst>
              <a:ext uri="{FF2B5EF4-FFF2-40B4-BE49-F238E27FC236}">
                <a16:creationId xmlns:a16="http://schemas.microsoft.com/office/drawing/2014/main" id="{F311C8B1-59D5-4E55-A747-38475727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580875"/>
            <a:ext cx="5948721" cy="478726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云宏公司方案优势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1B50E79-3E80-893C-871A-33AB0FBE025F}"/>
              </a:ext>
            </a:extLst>
          </p:cNvPr>
          <p:cNvSpPr/>
          <p:nvPr/>
        </p:nvSpPr>
        <p:spPr>
          <a:xfrm>
            <a:off x="3510738" y="2796406"/>
            <a:ext cx="2670515" cy="3439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lnSpc>
                <a:spcPct val="150000"/>
              </a:lnSpc>
              <a:buFont typeface="+mj-ea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丰富的多云管理项目经验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50000"/>
              </a:lnSpc>
              <a:buFont typeface="+mj-ea"/>
              <a:buNone/>
            </a:pPr>
            <a:endParaRPr lang="zh-CN" altLang="en-US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广州市多云管理项目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，党政多云管理标杆案例，符合广东省管理规范要求，</a:t>
            </a:r>
            <a:r>
              <a:rPr lang="en-US" altLang="zh-CN" sz="1300" dirty="0">
                <a:latin typeface="微软雅黑" panose="020B0503020204020204" charset="-122"/>
                <a:ea typeface="微软雅黑" panose="020B0503020204020204" charset="-122"/>
              </a:rPr>
              <a:t>2021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年全国数字政府十佳案例。</a:t>
            </a:r>
            <a:endParaRPr lang="en-US" altLang="zh-CN" sz="13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全国</a:t>
            </a:r>
            <a:r>
              <a:rPr lang="en-US" altLang="zh-CN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多家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银行，通过</a:t>
            </a:r>
            <a:r>
              <a:rPr lang="en-US" altLang="zh-CN" sz="1300" dirty="0" err="1">
                <a:latin typeface="微软雅黑" panose="020B0503020204020204" charset="-122"/>
                <a:ea typeface="微软雅黑" panose="020B0503020204020204" charset="-122"/>
              </a:rPr>
              <a:t>WinCloud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多云管理平台对接多个底层云平台，实现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统一门户入口、统一资源、统一流程，统一服务，统一运营、统一运维管理。</a:t>
            </a:r>
            <a:endParaRPr lang="en-US" altLang="zh-CN" sz="13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24" descr="迁移">
            <a:extLst>
              <a:ext uri="{FF2B5EF4-FFF2-40B4-BE49-F238E27FC236}">
                <a16:creationId xmlns:a16="http://schemas.microsoft.com/office/drawing/2014/main" id="{F5A8F4CA-F21A-44A8-7B6E-F042908346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8092" y="1679951"/>
            <a:ext cx="727075" cy="727075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F2E04F1B-4DF5-2257-7715-ACD4CFE5BCA8}"/>
              </a:ext>
            </a:extLst>
          </p:cNvPr>
          <p:cNvSpPr/>
          <p:nvPr/>
        </p:nvSpPr>
        <p:spPr>
          <a:xfrm>
            <a:off x="281407" y="2804167"/>
            <a:ext cx="3118746" cy="2896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lnSpc>
                <a:spcPct val="150000"/>
              </a:lnSpc>
              <a:buFont typeface="+mj-ea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独立第三方中立专业云计算厂商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50000"/>
              </a:lnSpc>
              <a:buFont typeface="+mj-ea"/>
              <a:buNone/>
            </a:pPr>
            <a:endParaRPr lang="en-US" altLang="zh-CN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zh-CN" altLang="en-US" sz="1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云宏作为独立第三方中立专业云计算厂商荣获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国际最高等级软件成熟度</a:t>
            </a:r>
            <a:r>
              <a:rPr lang="en-US" altLang="zh-CN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CMMI5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认证</a:t>
            </a:r>
            <a:r>
              <a:rPr lang="zh-CN" altLang="en-US" sz="1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13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WinCloud</a:t>
            </a:r>
            <a:r>
              <a:rPr lang="zh-CN" altLang="en-US" sz="1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多云管理平台产品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实现一云多芯</a:t>
            </a:r>
            <a:r>
              <a:rPr lang="zh-CN" altLang="en-US" sz="1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避免被绑定</a:t>
            </a:r>
            <a:r>
              <a:rPr lang="zh-CN" altLang="en-US" sz="1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，并通过中国电子标准院等第三方权威机构的评测，符合等保、政务云建设规范要求，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安全合规</a:t>
            </a:r>
            <a:r>
              <a:rPr lang="zh-CN" altLang="en-US" sz="13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D2AEEE5-D55C-1ABD-43F6-33DE8D21A317}"/>
              </a:ext>
            </a:extLst>
          </p:cNvPr>
          <p:cNvSpPr/>
          <p:nvPr/>
        </p:nvSpPr>
        <p:spPr>
          <a:xfrm>
            <a:off x="9324493" y="2804167"/>
            <a:ext cx="2454275" cy="2239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lnSpc>
                <a:spcPct val="150000"/>
              </a:lnSpc>
              <a:buFont typeface="+mj-ea"/>
              <a:buNone/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灵活的原厂定制化服务</a:t>
            </a:r>
            <a:endParaRPr lang="en-US" altLang="zh-CN" sz="1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50000"/>
              </a:lnSpc>
              <a:buFont typeface="+mj-ea"/>
              <a:buNone/>
            </a:pPr>
            <a:endParaRPr lang="zh-CN" altLang="en-US" sz="1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云宏成立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原厂具有丰富经验的项目定制化团队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，结合客户业务实际情况，满足客户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个性化定制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要求。如对接第三方平台，采集第三方对接云平台数据等。</a:t>
            </a:r>
          </a:p>
        </p:txBody>
      </p:sp>
      <p:pic>
        <p:nvPicPr>
          <p:cNvPr id="28" name="图片 27" descr="芯片">
            <a:extLst>
              <a:ext uri="{FF2B5EF4-FFF2-40B4-BE49-F238E27FC236}">
                <a16:creationId xmlns:a16="http://schemas.microsoft.com/office/drawing/2014/main" id="{4F8407D4-5376-E447-493D-219F03AF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662" y="1638676"/>
            <a:ext cx="746760" cy="746760"/>
          </a:xfrm>
          <a:prstGeom prst="rect">
            <a:avLst/>
          </a:prstGeom>
        </p:spPr>
      </p:pic>
      <p:pic>
        <p:nvPicPr>
          <p:cNvPr id="29" name="图片 28" descr="开放的生态">
            <a:extLst>
              <a:ext uri="{FF2B5EF4-FFF2-40B4-BE49-F238E27FC236}">
                <a16:creationId xmlns:a16="http://schemas.microsoft.com/office/drawing/2014/main" id="{F5EDCCE5-DD9C-7CA4-DF3E-5087D6546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5410" y="1679951"/>
            <a:ext cx="705485" cy="705485"/>
          </a:xfrm>
          <a:prstGeom prst="rect">
            <a:avLst/>
          </a:prstGeom>
        </p:spPr>
      </p:pic>
      <p:sp>
        <p:nvSpPr>
          <p:cNvPr id="30" name="任意多边形 29">
            <a:extLst>
              <a:ext uri="{FF2B5EF4-FFF2-40B4-BE49-F238E27FC236}">
                <a16:creationId xmlns:a16="http://schemas.microsoft.com/office/drawing/2014/main" id="{848CFDB3-A3C0-025B-74AB-71BA8AF8D988}"/>
              </a:ext>
            </a:extLst>
          </p:cNvPr>
          <p:cNvSpPr>
            <a:spLocks noChangeAspect="1"/>
          </p:cNvSpPr>
          <p:nvPr/>
        </p:nvSpPr>
        <p:spPr>
          <a:xfrm>
            <a:off x="7441553" y="1687837"/>
            <a:ext cx="662820" cy="727075"/>
          </a:xfrm>
          <a:custGeom>
            <a:avLst/>
            <a:gdLst>
              <a:gd name="connsiteX0" fmla="*/ 713969 w 1427938"/>
              <a:gd name="connsiteY0" fmla="*/ 0 h 1586071"/>
              <a:gd name="connsiteX1" fmla="*/ 1427938 w 1427938"/>
              <a:gd name="connsiteY1" fmla="*/ 713969 h 1586071"/>
              <a:gd name="connsiteX2" fmla="*/ 991878 w 1427938"/>
              <a:gd name="connsiteY2" fmla="*/ 1371831 h 1586071"/>
              <a:gd name="connsiteX3" fmla="*/ 886675 w 1427938"/>
              <a:gd name="connsiteY3" fmla="*/ 1404488 h 1586071"/>
              <a:gd name="connsiteX4" fmla="*/ 713968 w 1427938"/>
              <a:gd name="connsiteY4" fmla="*/ 1586071 h 1586071"/>
              <a:gd name="connsiteX5" fmla="*/ 541261 w 1427938"/>
              <a:gd name="connsiteY5" fmla="*/ 1404487 h 1586071"/>
              <a:gd name="connsiteX6" fmla="*/ 436060 w 1427938"/>
              <a:gd name="connsiteY6" fmla="*/ 1371831 h 1586071"/>
              <a:gd name="connsiteX7" fmla="*/ 0 w 1427938"/>
              <a:gd name="connsiteY7" fmla="*/ 713969 h 1586071"/>
              <a:gd name="connsiteX8" fmla="*/ 713969 w 1427938"/>
              <a:gd name="connsiteY8" fmla="*/ 0 h 1586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27938" h="1586071">
                <a:moveTo>
                  <a:pt x="713969" y="0"/>
                </a:moveTo>
                <a:cubicBezTo>
                  <a:pt x="1108283" y="0"/>
                  <a:pt x="1427938" y="319655"/>
                  <a:pt x="1427938" y="713969"/>
                </a:cubicBezTo>
                <a:cubicBezTo>
                  <a:pt x="1427938" y="1009705"/>
                  <a:pt x="1248132" y="1263444"/>
                  <a:pt x="991878" y="1371831"/>
                </a:cubicBezTo>
                <a:lnTo>
                  <a:pt x="886675" y="1404488"/>
                </a:lnTo>
                <a:lnTo>
                  <a:pt x="713968" y="1586071"/>
                </a:lnTo>
                <a:lnTo>
                  <a:pt x="541261" y="1404487"/>
                </a:lnTo>
                <a:lnTo>
                  <a:pt x="436060" y="1371831"/>
                </a:lnTo>
                <a:cubicBezTo>
                  <a:pt x="179806" y="1263444"/>
                  <a:pt x="0" y="1009705"/>
                  <a:pt x="0" y="713969"/>
                </a:cubicBezTo>
                <a:cubicBezTo>
                  <a:pt x="0" y="319655"/>
                  <a:pt x="319655" y="0"/>
                  <a:pt x="713969" y="0"/>
                </a:cubicBezTo>
                <a:close/>
              </a:path>
            </a:pathLst>
          </a:custGeom>
          <a:solidFill>
            <a:srgbClr val="C00000"/>
          </a:solidFill>
          <a:ln>
            <a:solidFill>
              <a:srgbClr val="FDFDFD"/>
            </a:solidFill>
          </a:ln>
          <a:effectLst/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ysClr val="window" lastClr="FFFFFF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350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1" name="settings_320253">
            <a:extLst>
              <a:ext uri="{FF2B5EF4-FFF2-40B4-BE49-F238E27FC236}">
                <a16:creationId xmlns:a16="http://schemas.microsoft.com/office/drawing/2014/main" id="{60E841E8-A344-D4BE-3349-F241274A5B2A}"/>
              </a:ext>
            </a:extLst>
          </p:cNvPr>
          <p:cNvSpPr>
            <a:spLocks noChangeAspect="1"/>
          </p:cNvSpPr>
          <p:nvPr/>
        </p:nvSpPr>
        <p:spPr bwMode="auto">
          <a:xfrm>
            <a:off x="7650648" y="2195934"/>
            <a:ext cx="268476" cy="264391"/>
          </a:xfrm>
          <a:custGeom>
            <a:avLst/>
            <a:gdLst>
              <a:gd name="connsiteX0" fmla="*/ 303820 w 607639"/>
              <a:gd name="connsiteY0" fmla="*/ 278099 h 606722"/>
              <a:gd name="connsiteX1" fmla="*/ 329118 w 607639"/>
              <a:gd name="connsiteY1" fmla="*/ 303362 h 606722"/>
              <a:gd name="connsiteX2" fmla="*/ 303820 w 607639"/>
              <a:gd name="connsiteY2" fmla="*/ 328625 h 606722"/>
              <a:gd name="connsiteX3" fmla="*/ 278522 w 607639"/>
              <a:gd name="connsiteY3" fmla="*/ 303362 h 606722"/>
              <a:gd name="connsiteX4" fmla="*/ 303820 w 607639"/>
              <a:gd name="connsiteY4" fmla="*/ 278099 h 606722"/>
              <a:gd name="connsiteX5" fmla="*/ 303775 w 607639"/>
              <a:gd name="connsiteY5" fmla="*/ 252735 h 606722"/>
              <a:gd name="connsiteX6" fmla="*/ 253140 w 607639"/>
              <a:gd name="connsiteY6" fmla="*/ 303317 h 606722"/>
              <a:gd name="connsiteX7" fmla="*/ 303775 w 607639"/>
              <a:gd name="connsiteY7" fmla="*/ 353900 h 606722"/>
              <a:gd name="connsiteX8" fmla="*/ 354410 w 607639"/>
              <a:gd name="connsiteY8" fmla="*/ 303317 h 606722"/>
              <a:gd name="connsiteX9" fmla="*/ 303775 w 607639"/>
              <a:gd name="connsiteY9" fmla="*/ 252735 h 606722"/>
              <a:gd name="connsiteX10" fmla="*/ 303775 w 607639"/>
              <a:gd name="connsiteY10" fmla="*/ 202241 h 606722"/>
              <a:gd name="connsiteX11" fmla="*/ 405045 w 607639"/>
              <a:gd name="connsiteY11" fmla="*/ 303317 h 606722"/>
              <a:gd name="connsiteX12" fmla="*/ 303775 w 607639"/>
              <a:gd name="connsiteY12" fmla="*/ 404482 h 606722"/>
              <a:gd name="connsiteX13" fmla="*/ 202593 w 607639"/>
              <a:gd name="connsiteY13" fmla="*/ 303317 h 606722"/>
              <a:gd name="connsiteX14" fmla="*/ 303775 w 607639"/>
              <a:gd name="connsiteY14" fmla="*/ 202241 h 606722"/>
              <a:gd name="connsiteX15" fmla="*/ 303775 w 607639"/>
              <a:gd name="connsiteY15" fmla="*/ 151703 h 606722"/>
              <a:gd name="connsiteX16" fmla="*/ 151932 w 607639"/>
              <a:gd name="connsiteY16" fmla="*/ 303317 h 606722"/>
              <a:gd name="connsiteX17" fmla="*/ 303775 w 607639"/>
              <a:gd name="connsiteY17" fmla="*/ 455019 h 606722"/>
              <a:gd name="connsiteX18" fmla="*/ 455707 w 607639"/>
              <a:gd name="connsiteY18" fmla="*/ 303317 h 606722"/>
              <a:gd name="connsiteX19" fmla="*/ 303775 w 607639"/>
              <a:gd name="connsiteY19" fmla="*/ 151703 h 606722"/>
              <a:gd name="connsiteX20" fmla="*/ 253131 w 607639"/>
              <a:gd name="connsiteY20" fmla="*/ 0 h 606722"/>
              <a:gd name="connsiteX21" fmla="*/ 354419 w 607639"/>
              <a:gd name="connsiteY21" fmla="*/ 0 h 606722"/>
              <a:gd name="connsiteX22" fmla="*/ 379786 w 607639"/>
              <a:gd name="connsiteY22" fmla="*/ 25239 h 606722"/>
              <a:gd name="connsiteX23" fmla="*/ 379786 w 607639"/>
              <a:gd name="connsiteY23" fmla="*/ 62387 h 606722"/>
              <a:gd name="connsiteX24" fmla="*/ 420639 w 607639"/>
              <a:gd name="connsiteY24" fmla="*/ 79451 h 606722"/>
              <a:gd name="connsiteX25" fmla="*/ 446985 w 607639"/>
              <a:gd name="connsiteY25" fmla="*/ 53145 h 606722"/>
              <a:gd name="connsiteX26" fmla="*/ 482854 w 607639"/>
              <a:gd name="connsiteY26" fmla="*/ 53145 h 606722"/>
              <a:gd name="connsiteX27" fmla="*/ 554414 w 607639"/>
              <a:gd name="connsiteY27" fmla="*/ 124597 h 606722"/>
              <a:gd name="connsiteX28" fmla="*/ 554414 w 607639"/>
              <a:gd name="connsiteY28" fmla="*/ 160323 h 606722"/>
              <a:gd name="connsiteX29" fmla="*/ 528069 w 607639"/>
              <a:gd name="connsiteY29" fmla="*/ 186629 h 606722"/>
              <a:gd name="connsiteX30" fmla="*/ 545158 w 607639"/>
              <a:gd name="connsiteY30" fmla="*/ 227510 h 606722"/>
              <a:gd name="connsiteX31" fmla="*/ 582273 w 607639"/>
              <a:gd name="connsiteY31" fmla="*/ 227510 h 606722"/>
              <a:gd name="connsiteX32" fmla="*/ 607639 w 607639"/>
              <a:gd name="connsiteY32" fmla="*/ 252749 h 606722"/>
              <a:gd name="connsiteX33" fmla="*/ 607639 w 607639"/>
              <a:gd name="connsiteY33" fmla="*/ 353884 h 606722"/>
              <a:gd name="connsiteX34" fmla="*/ 582273 w 607639"/>
              <a:gd name="connsiteY34" fmla="*/ 379212 h 606722"/>
              <a:gd name="connsiteX35" fmla="*/ 545158 w 607639"/>
              <a:gd name="connsiteY35" fmla="*/ 379212 h 606722"/>
              <a:gd name="connsiteX36" fmla="*/ 528069 w 607639"/>
              <a:gd name="connsiteY36" fmla="*/ 420004 h 606722"/>
              <a:gd name="connsiteX37" fmla="*/ 554414 w 607639"/>
              <a:gd name="connsiteY37" fmla="*/ 446310 h 606722"/>
              <a:gd name="connsiteX38" fmla="*/ 554414 w 607639"/>
              <a:gd name="connsiteY38" fmla="*/ 482125 h 606722"/>
              <a:gd name="connsiteX39" fmla="*/ 482854 w 607639"/>
              <a:gd name="connsiteY39" fmla="*/ 553577 h 606722"/>
              <a:gd name="connsiteX40" fmla="*/ 446985 w 607639"/>
              <a:gd name="connsiteY40" fmla="*/ 553577 h 606722"/>
              <a:gd name="connsiteX41" fmla="*/ 420639 w 607639"/>
              <a:gd name="connsiteY41" fmla="*/ 527271 h 606722"/>
              <a:gd name="connsiteX42" fmla="*/ 379786 w 607639"/>
              <a:gd name="connsiteY42" fmla="*/ 544246 h 606722"/>
              <a:gd name="connsiteX43" fmla="*/ 379786 w 607639"/>
              <a:gd name="connsiteY43" fmla="*/ 581394 h 606722"/>
              <a:gd name="connsiteX44" fmla="*/ 354419 w 607639"/>
              <a:gd name="connsiteY44" fmla="*/ 606722 h 606722"/>
              <a:gd name="connsiteX45" fmla="*/ 253131 w 607639"/>
              <a:gd name="connsiteY45" fmla="*/ 606722 h 606722"/>
              <a:gd name="connsiteX46" fmla="*/ 227854 w 607639"/>
              <a:gd name="connsiteY46" fmla="*/ 581394 h 606722"/>
              <a:gd name="connsiteX47" fmla="*/ 227854 w 607639"/>
              <a:gd name="connsiteY47" fmla="*/ 544246 h 606722"/>
              <a:gd name="connsiteX48" fmla="*/ 186911 w 607639"/>
              <a:gd name="connsiteY48" fmla="*/ 527271 h 606722"/>
              <a:gd name="connsiteX49" fmla="*/ 160566 w 607639"/>
              <a:gd name="connsiteY49" fmla="*/ 553577 h 606722"/>
              <a:gd name="connsiteX50" fmla="*/ 124786 w 607639"/>
              <a:gd name="connsiteY50" fmla="*/ 553577 h 606722"/>
              <a:gd name="connsiteX51" fmla="*/ 53225 w 607639"/>
              <a:gd name="connsiteY51" fmla="*/ 482125 h 606722"/>
              <a:gd name="connsiteX52" fmla="*/ 53225 w 607639"/>
              <a:gd name="connsiteY52" fmla="*/ 446310 h 606722"/>
              <a:gd name="connsiteX53" fmla="*/ 79482 w 607639"/>
              <a:gd name="connsiteY53" fmla="*/ 420004 h 606722"/>
              <a:gd name="connsiteX54" fmla="*/ 62482 w 607639"/>
              <a:gd name="connsiteY54" fmla="*/ 379212 h 606722"/>
              <a:gd name="connsiteX55" fmla="*/ 25278 w 607639"/>
              <a:gd name="connsiteY55" fmla="*/ 379212 h 606722"/>
              <a:gd name="connsiteX56" fmla="*/ 0 w 607639"/>
              <a:gd name="connsiteY56" fmla="*/ 353884 h 606722"/>
              <a:gd name="connsiteX57" fmla="*/ 0 w 607639"/>
              <a:gd name="connsiteY57" fmla="*/ 252749 h 606722"/>
              <a:gd name="connsiteX58" fmla="*/ 25278 w 607639"/>
              <a:gd name="connsiteY58" fmla="*/ 227510 h 606722"/>
              <a:gd name="connsiteX59" fmla="*/ 62482 w 607639"/>
              <a:gd name="connsiteY59" fmla="*/ 227510 h 606722"/>
              <a:gd name="connsiteX60" fmla="*/ 79482 w 607639"/>
              <a:gd name="connsiteY60" fmla="*/ 186629 h 606722"/>
              <a:gd name="connsiteX61" fmla="*/ 53225 w 607639"/>
              <a:gd name="connsiteY61" fmla="*/ 160323 h 606722"/>
              <a:gd name="connsiteX62" fmla="*/ 53225 w 607639"/>
              <a:gd name="connsiteY62" fmla="*/ 124597 h 606722"/>
              <a:gd name="connsiteX63" fmla="*/ 124786 w 607639"/>
              <a:gd name="connsiteY63" fmla="*/ 53145 h 606722"/>
              <a:gd name="connsiteX64" fmla="*/ 160566 w 607639"/>
              <a:gd name="connsiteY64" fmla="*/ 53145 h 606722"/>
              <a:gd name="connsiteX65" fmla="*/ 186911 w 607639"/>
              <a:gd name="connsiteY65" fmla="*/ 79451 h 606722"/>
              <a:gd name="connsiteX66" fmla="*/ 227854 w 607639"/>
              <a:gd name="connsiteY66" fmla="*/ 62387 h 606722"/>
              <a:gd name="connsiteX67" fmla="*/ 227854 w 607639"/>
              <a:gd name="connsiteY67" fmla="*/ 25239 h 606722"/>
              <a:gd name="connsiteX68" fmla="*/ 253131 w 607639"/>
              <a:gd name="connsiteY68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607639" h="606722">
                <a:moveTo>
                  <a:pt x="303820" y="278099"/>
                </a:moveTo>
                <a:cubicBezTo>
                  <a:pt x="317792" y="278099"/>
                  <a:pt x="329118" y="289410"/>
                  <a:pt x="329118" y="303362"/>
                </a:cubicBezTo>
                <a:cubicBezTo>
                  <a:pt x="329118" y="317314"/>
                  <a:pt x="317792" y="328625"/>
                  <a:pt x="303820" y="328625"/>
                </a:cubicBezTo>
                <a:cubicBezTo>
                  <a:pt x="289848" y="328625"/>
                  <a:pt x="278522" y="317314"/>
                  <a:pt x="278522" y="303362"/>
                </a:cubicBezTo>
                <a:cubicBezTo>
                  <a:pt x="278522" y="289410"/>
                  <a:pt x="289848" y="278099"/>
                  <a:pt x="303820" y="278099"/>
                </a:cubicBezTo>
                <a:close/>
                <a:moveTo>
                  <a:pt x="303775" y="252735"/>
                </a:moveTo>
                <a:cubicBezTo>
                  <a:pt x="275921" y="252735"/>
                  <a:pt x="253140" y="275492"/>
                  <a:pt x="253140" y="303317"/>
                </a:cubicBezTo>
                <a:cubicBezTo>
                  <a:pt x="253140" y="331231"/>
                  <a:pt x="275921" y="353900"/>
                  <a:pt x="303775" y="353900"/>
                </a:cubicBezTo>
                <a:cubicBezTo>
                  <a:pt x="331718" y="353900"/>
                  <a:pt x="354410" y="331231"/>
                  <a:pt x="354410" y="303317"/>
                </a:cubicBezTo>
                <a:cubicBezTo>
                  <a:pt x="354410" y="275492"/>
                  <a:pt x="331718" y="252735"/>
                  <a:pt x="303775" y="252735"/>
                </a:cubicBezTo>
                <a:close/>
                <a:moveTo>
                  <a:pt x="303775" y="202241"/>
                </a:moveTo>
                <a:cubicBezTo>
                  <a:pt x="359660" y="202241"/>
                  <a:pt x="405045" y="247579"/>
                  <a:pt x="405045" y="303317"/>
                </a:cubicBezTo>
                <a:cubicBezTo>
                  <a:pt x="405045" y="359144"/>
                  <a:pt x="359660" y="404482"/>
                  <a:pt x="303775" y="404482"/>
                </a:cubicBezTo>
                <a:cubicBezTo>
                  <a:pt x="247978" y="404482"/>
                  <a:pt x="202593" y="359144"/>
                  <a:pt x="202593" y="303317"/>
                </a:cubicBezTo>
                <a:cubicBezTo>
                  <a:pt x="202593" y="247579"/>
                  <a:pt x="247978" y="202241"/>
                  <a:pt x="303775" y="202241"/>
                </a:cubicBezTo>
                <a:close/>
                <a:moveTo>
                  <a:pt x="303775" y="151703"/>
                </a:moveTo>
                <a:cubicBezTo>
                  <a:pt x="220021" y="151703"/>
                  <a:pt x="151932" y="219689"/>
                  <a:pt x="151932" y="303317"/>
                </a:cubicBezTo>
                <a:cubicBezTo>
                  <a:pt x="151932" y="387033"/>
                  <a:pt x="220021" y="455019"/>
                  <a:pt x="303775" y="455019"/>
                </a:cubicBezTo>
                <a:cubicBezTo>
                  <a:pt x="387618" y="455019"/>
                  <a:pt x="455707" y="387033"/>
                  <a:pt x="455707" y="303317"/>
                </a:cubicBezTo>
                <a:cubicBezTo>
                  <a:pt x="455707" y="219689"/>
                  <a:pt x="387618" y="151703"/>
                  <a:pt x="303775" y="151703"/>
                </a:cubicBezTo>
                <a:close/>
                <a:moveTo>
                  <a:pt x="253131" y="0"/>
                </a:moveTo>
                <a:lnTo>
                  <a:pt x="354419" y="0"/>
                </a:lnTo>
                <a:cubicBezTo>
                  <a:pt x="368482" y="0"/>
                  <a:pt x="379786" y="11287"/>
                  <a:pt x="379786" y="25239"/>
                </a:cubicBezTo>
                <a:lnTo>
                  <a:pt x="379786" y="62387"/>
                </a:lnTo>
                <a:cubicBezTo>
                  <a:pt x="393849" y="66831"/>
                  <a:pt x="407555" y="72519"/>
                  <a:pt x="420639" y="79451"/>
                </a:cubicBezTo>
                <a:lnTo>
                  <a:pt x="446985" y="53145"/>
                </a:lnTo>
                <a:cubicBezTo>
                  <a:pt x="456953" y="43191"/>
                  <a:pt x="472974" y="43191"/>
                  <a:pt x="482854" y="53145"/>
                </a:cubicBezTo>
                <a:lnTo>
                  <a:pt x="554414" y="124597"/>
                </a:lnTo>
                <a:cubicBezTo>
                  <a:pt x="564294" y="134462"/>
                  <a:pt x="564294" y="150459"/>
                  <a:pt x="554414" y="160323"/>
                </a:cubicBezTo>
                <a:lnTo>
                  <a:pt x="528069" y="186629"/>
                </a:lnTo>
                <a:cubicBezTo>
                  <a:pt x="535011" y="199782"/>
                  <a:pt x="540707" y="213468"/>
                  <a:pt x="545158" y="227510"/>
                </a:cubicBezTo>
                <a:lnTo>
                  <a:pt x="582273" y="227510"/>
                </a:lnTo>
                <a:cubicBezTo>
                  <a:pt x="596336" y="227510"/>
                  <a:pt x="607639" y="238796"/>
                  <a:pt x="607639" y="252749"/>
                </a:cubicBezTo>
                <a:lnTo>
                  <a:pt x="607639" y="353884"/>
                </a:lnTo>
                <a:cubicBezTo>
                  <a:pt x="607639" y="367926"/>
                  <a:pt x="596247" y="379212"/>
                  <a:pt x="582273" y="379212"/>
                </a:cubicBezTo>
                <a:lnTo>
                  <a:pt x="545158" y="379212"/>
                </a:lnTo>
                <a:cubicBezTo>
                  <a:pt x="540707" y="393254"/>
                  <a:pt x="535011" y="406940"/>
                  <a:pt x="528069" y="420004"/>
                </a:cubicBezTo>
                <a:lnTo>
                  <a:pt x="554414" y="446310"/>
                </a:lnTo>
                <a:cubicBezTo>
                  <a:pt x="564294" y="456263"/>
                  <a:pt x="564294" y="472260"/>
                  <a:pt x="554414" y="482125"/>
                </a:cubicBezTo>
                <a:lnTo>
                  <a:pt x="482854" y="553577"/>
                </a:lnTo>
                <a:cubicBezTo>
                  <a:pt x="472974" y="563442"/>
                  <a:pt x="456953" y="563442"/>
                  <a:pt x="446985" y="553577"/>
                </a:cubicBezTo>
                <a:lnTo>
                  <a:pt x="420639" y="527271"/>
                </a:lnTo>
                <a:cubicBezTo>
                  <a:pt x="407555" y="534203"/>
                  <a:pt x="393849" y="539802"/>
                  <a:pt x="379786" y="544246"/>
                </a:cubicBezTo>
                <a:lnTo>
                  <a:pt x="379786" y="581394"/>
                </a:lnTo>
                <a:cubicBezTo>
                  <a:pt x="379786" y="595435"/>
                  <a:pt x="368393" y="606722"/>
                  <a:pt x="354419" y="606722"/>
                </a:cubicBezTo>
                <a:lnTo>
                  <a:pt x="253131" y="606722"/>
                </a:lnTo>
                <a:cubicBezTo>
                  <a:pt x="239157" y="606722"/>
                  <a:pt x="227854" y="595435"/>
                  <a:pt x="227854" y="581394"/>
                </a:cubicBezTo>
                <a:lnTo>
                  <a:pt x="227854" y="544246"/>
                </a:lnTo>
                <a:cubicBezTo>
                  <a:pt x="213791" y="539802"/>
                  <a:pt x="200084" y="534203"/>
                  <a:pt x="186911" y="527271"/>
                </a:cubicBezTo>
                <a:lnTo>
                  <a:pt x="160566" y="553577"/>
                </a:lnTo>
                <a:cubicBezTo>
                  <a:pt x="150686" y="563442"/>
                  <a:pt x="134665" y="563442"/>
                  <a:pt x="124786" y="553577"/>
                </a:cubicBezTo>
                <a:lnTo>
                  <a:pt x="53225" y="482125"/>
                </a:lnTo>
                <a:cubicBezTo>
                  <a:pt x="43257" y="472260"/>
                  <a:pt x="43257" y="456263"/>
                  <a:pt x="53225" y="446310"/>
                </a:cubicBezTo>
                <a:lnTo>
                  <a:pt x="79482" y="420004"/>
                </a:lnTo>
                <a:cubicBezTo>
                  <a:pt x="72629" y="406940"/>
                  <a:pt x="66932" y="393254"/>
                  <a:pt x="62482" y="379212"/>
                </a:cubicBezTo>
                <a:lnTo>
                  <a:pt x="25278" y="379212"/>
                </a:lnTo>
                <a:cubicBezTo>
                  <a:pt x="11304" y="379212"/>
                  <a:pt x="0" y="367926"/>
                  <a:pt x="0" y="353884"/>
                </a:cubicBezTo>
                <a:lnTo>
                  <a:pt x="0" y="252749"/>
                </a:lnTo>
                <a:cubicBezTo>
                  <a:pt x="0" y="238796"/>
                  <a:pt x="11304" y="227510"/>
                  <a:pt x="25278" y="227510"/>
                </a:cubicBezTo>
                <a:lnTo>
                  <a:pt x="62482" y="227510"/>
                </a:lnTo>
                <a:cubicBezTo>
                  <a:pt x="66932" y="213468"/>
                  <a:pt x="72629" y="199782"/>
                  <a:pt x="79482" y="186629"/>
                </a:cubicBezTo>
                <a:lnTo>
                  <a:pt x="53225" y="160323"/>
                </a:lnTo>
                <a:cubicBezTo>
                  <a:pt x="43257" y="150459"/>
                  <a:pt x="43257" y="134462"/>
                  <a:pt x="53225" y="124597"/>
                </a:cubicBezTo>
                <a:lnTo>
                  <a:pt x="124786" y="53145"/>
                </a:lnTo>
                <a:cubicBezTo>
                  <a:pt x="134665" y="43191"/>
                  <a:pt x="150686" y="43191"/>
                  <a:pt x="160566" y="53145"/>
                </a:cubicBezTo>
                <a:lnTo>
                  <a:pt x="186911" y="79451"/>
                </a:lnTo>
                <a:cubicBezTo>
                  <a:pt x="200084" y="72519"/>
                  <a:pt x="213791" y="66831"/>
                  <a:pt x="227854" y="62387"/>
                </a:cubicBezTo>
                <a:lnTo>
                  <a:pt x="227854" y="25239"/>
                </a:lnTo>
                <a:cubicBezTo>
                  <a:pt x="227854" y="11287"/>
                  <a:pt x="239157" y="0"/>
                  <a:pt x="253131" y="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A78E560-91A1-6ED6-A5D2-1F940AAF1798}"/>
              </a:ext>
            </a:extLst>
          </p:cNvPr>
          <p:cNvSpPr/>
          <p:nvPr/>
        </p:nvSpPr>
        <p:spPr>
          <a:xfrm>
            <a:off x="6461301" y="2784357"/>
            <a:ext cx="2623325" cy="28961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ctr">
              <a:lnSpc>
                <a:spcPct val="150000"/>
              </a:lnSpc>
              <a:buFont typeface="+mj-ea"/>
              <a:buNone/>
            </a:pPr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</a:rPr>
              <a:t>快速交付、交付风险低</a:t>
            </a: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50000"/>
              </a:lnSpc>
              <a:buFont typeface="+mj-ea"/>
              <a:buNone/>
            </a:pPr>
            <a:endParaRPr lang="en-US" altLang="zh-CN" sz="1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+mj-ea"/>
              <a:buNone/>
            </a:pP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信创云平台如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采用云宏产品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，可实现无缝对接，降低对接多种云平台的定制化交付时间。另外，基于丰富的多云管经验，可快速实现多云管理的需求。公司还提供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全面的定制化服务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zh-CN" altLang="en-US" sz="13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协调迅速响应客户的服务要求</a:t>
            </a:r>
            <a:r>
              <a:rPr lang="zh-CN" altLang="en-US" sz="13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891276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标题 1">
            <a:extLst>
              <a:ext uri="{FF2B5EF4-FFF2-40B4-BE49-F238E27FC236}">
                <a16:creationId xmlns:a16="http://schemas.microsoft.com/office/drawing/2014/main" id="{F311C8B1-59D5-4E55-A747-384757270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599" y="580875"/>
            <a:ext cx="5948721" cy="478726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ea typeface="方正黑体简体" panose="02000000000000000000" pitchFamily="2" charset="-122"/>
                <a:cs typeface="+mn-cs"/>
              </a:rPr>
              <a:t>技术成果与资质荣誉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2A4AD1-D1E0-458C-A983-2BDF467279FD}"/>
              </a:ext>
            </a:extLst>
          </p:cNvPr>
          <p:cNvSpPr txBox="1"/>
          <p:nvPr/>
        </p:nvSpPr>
        <p:spPr>
          <a:xfrm>
            <a:off x="3165920" y="1170855"/>
            <a:ext cx="150233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0200" b="1" dirty="0">
                <a:solidFill>
                  <a:srgbClr val="BB1D2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endParaRPr kumimoji="1" lang="zh-CN" altLang="en-US" sz="10200" b="1" dirty="0">
              <a:solidFill>
                <a:srgbClr val="BB1D2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5BDDFC-8C82-0567-9FAF-040AB9CAAB40}"/>
              </a:ext>
            </a:extLst>
          </p:cNvPr>
          <p:cNvSpPr txBox="1"/>
          <p:nvPr/>
        </p:nvSpPr>
        <p:spPr>
          <a:xfrm>
            <a:off x="543606" y="2524019"/>
            <a:ext cx="3520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参与定制全部</a:t>
            </a:r>
            <a:r>
              <a:rPr lang="en-US" altLang="zh-CN" sz="1400" b="1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7</a:t>
            </a:r>
            <a:r>
              <a:rPr lang="zh-CN" altLang="en-US" sz="1400" b="1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项信创云计算标准</a:t>
            </a:r>
            <a:endParaRPr lang="en-US" altLang="zh-CN" sz="1400" b="1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algn="just"/>
            <a:r>
              <a:rPr lang="zh-CN" altLang="en-US" sz="1400" b="1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其中</a:t>
            </a:r>
            <a:r>
              <a:rPr lang="en-US" altLang="zh-CN" sz="1400" b="1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4</a:t>
            </a:r>
            <a:r>
              <a:rPr lang="zh-CN" altLang="en-US" sz="1400" b="1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项为牵头单位</a:t>
            </a:r>
            <a:endParaRPr lang="zh-CN" altLang="zh-CN" sz="1400" b="1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A7E59E9-32B1-19BA-0B8D-CBBAECD2BC33}"/>
              </a:ext>
            </a:extLst>
          </p:cNvPr>
          <p:cNvSpPr txBox="1"/>
          <p:nvPr/>
        </p:nvSpPr>
        <p:spPr>
          <a:xfrm>
            <a:off x="3307029" y="2524018"/>
            <a:ext cx="3520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参与定制</a:t>
            </a:r>
            <a:r>
              <a:rPr lang="en-US" altLang="zh-CN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18</a:t>
            </a:r>
            <a:r>
              <a:rPr lang="zh-CN" altLang="en-US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项云计算国家标准</a:t>
            </a:r>
            <a:endParaRPr lang="en-US" altLang="zh-CN" sz="1400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algn="just"/>
            <a:endParaRPr lang="zh-CN" altLang="en-US" sz="1400" b="1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cs typeface="微软雅黑" panose="020B050302020402020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84C89B-13AB-D4F8-B65F-84D9AD293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28" y="3299799"/>
            <a:ext cx="1736376" cy="8885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D2AC0FB-DF66-EA12-C8AA-7A02B0FE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734" y="3299799"/>
            <a:ext cx="2356338" cy="9011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1BDDAC-1C24-2D77-38F8-3ED9367FD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451" y="1635011"/>
            <a:ext cx="526819" cy="88900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AD48EBA-AE95-A8D7-C6EB-66B888932842}"/>
              </a:ext>
            </a:extLst>
          </p:cNvPr>
          <p:cNvSpPr txBox="1"/>
          <p:nvPr/>
        </p:nvSpPr>
        <p:spPr>
          <a:xfrm>
            <a:off x="576828" y="4232155"/>
            <a:ext cx="2604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承担</a:t>
            </a:r>
            <a:r>
              <a:rPr lang="en-US" altLang="zh-CN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40</a:t>
            </a:r>
            <a:r>
              <a:rPr lang="zh-CN" altLang="en-US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余项科技攻关课题项目研究，包含</a:t>
            </a:r>
            <a:r>
              <a:rPr lang="en-US" altLang="zh-CN" sz="1400" b="1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7</a:t>
            </a:r>
            <a:r>
              <a:rPr lang="zh-CN" altLang="en-US" sz="1400" b="1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项国家级课题项目</a:t>
            </a:r>
            <a:endParaRPr lang="en-US" altLang="zh-CN" sz="1400" b="1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2E7F944-E311-BABE-A8B0-EE97DB1D770B}"/>
              </a:ext>
            </a:extLst>
          </p:cNvPr>
          <p:cNvSpPr txBox="1"/>
          <p:nvPr/>
        </p:nvSpPr>
        <p:spPr>
          <a:xfrm>
            <a:off x="3422734" y="4226902"/>
            <a:ext cx="3520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拥有</a:t>
            </a:r>
            <a:r>
              <a:rPr lang="en-US" altLang="zh-CN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400</a:t>
            </a:r>
            <a:r>
              <a:rPr lang="zh-CN" altLang="en-US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余项云计算大数据</a:t>
            </a:r>
            <a:endParaRPr lang="en-US" altLang="zh-CN" sz="1400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algn="just"/>
            <a:r>
              <a:rPr lang="zh-CN" altLang="en-US" sz="14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  <a:cs typeface="微软雅黑" panose="020B0503020204020204" charset="-122"/>
              </a:rPr>
              <a:t>相关专利及知识产权</a:t>
            </a:r>
          </a:p>
        </p:txBody>
      </p:sp>
      <p:sp>
        <p:nvSpPr>
          <p:cNvPr id="11" name="文本框 40">
            <a:extLst>
              <a:ext uri="{FF2B5EF4-FFF2-40B4-BE49-F238E27FC236}">
                <a16:creationId xmlns:a16="http://schemas.microsoft.com/office/drawing/2014/main" id="{BECF2BB4-8C5B-72BA-942A-F12943541DF6}"/>
              </a:ext>
            </a:extLst>
          </p:cNvPr>
          <p:cNvSpPr txBox="1"/>
          <p:nvPr/>
        </p:nvSpPr>
        <p:spPr>
          <a:xfrm>
            <a:off x="566171" y="5068087"/>
            <a:ext cx="58225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>
              <a:lnSpc>
                <a:spcPct val="200000"/>
              </a:lnSpc>
              <a:defRPr sz="1400" b="1">
                <a:solidFill>
                  <a:schemeClr val="bg1"/>
                </a:solidFill>
                <a:latin typeface="Source Han Serif CN" panose="02020400000000000000" pitchFamily="18" charset="-128"/>
                <a:ea typeface="Source Han Serif CN" panose="02020400000000000000" pitchFamily="18" charset="-128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00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首批</a:t>
            </a:r>
            <a:r>
              <a:rPr lang="zh-CN" altLang="en-US" sz="1600" b="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通过国家保密局涉密产品认证</a:t>
            </a:r>
            <a:endParaRPr lang="en-US" altLang="zh-CN" sz="1600" b="0" spc="300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2000" spc="300" dirty="0">
                <a:solidFill>
                  <a:srgbClr val="C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国际最高等级</a:t>
            </a:r>
            <a:r>
              <a:rPr lang="zh-CN" altLang="en-US" sz="1600" b="0" spc="300" dirty="0">
                <a:solidFill>
                  <a:srgbClr val="C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软件成熟度</a:t>
            </a:r>
            <a:r>
              <a:rPr lang="en-US" altLang="zh-CN" sz="2000" spc="300" dirty="0">
                <a:solidFill>
                  <a:srgbClr val="C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CMMI5</a:t>
            </a:r>
            <a:r>
              <a:rPr lang="zh-CN" altLang="en-US" sz="1600" b="0" spc="300" dirty="0">
                <a:solidFill>
                  <a:srgbClr val="C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认证</a:t>
            </a:r>
            <a:endParaRPr lang="en-US" altLang="zh-CN" sz="1600" b="0" spc="300" dirty="0">
              <a:solidFill>
                <a:srgbClr val="C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b="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虚拟化防</a:t>
            </a:r>
            <a:r>
              <a:rPr lang="en-US" altLang="zh-CN" sz="1600" b="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DDoS</a:t>
            </a:r>
            <a:r>
              <a:rPr lang="zh-CN" altLang="en-US" sz="1600" b="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攻击（</a:t>
            </a:r>
            <a:r>
              <a:rPr lang="zh-CN" altLang="en-US" sz="200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填补国际空白</a:t>
            </a:r>
            <a:r>
              <a:rPr lang="zh-CN" altLang="en-US" sz="1600" b="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）</a:t>
            </a:r>
            <a:endParaRPr lang="en-US" altLang="zh-CN" sz="1600" b="0" spc="300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zh-CN" altLang="en-US" sz="1600" b="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首创无代理杀毒（</a:t>
            </a:r>
            <a:r>
              <a:rPr lang="zh-CN" altLang="en-US" sz="200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填补国内空白</a:t>
            </a:r>
            <a:r>
              <a:rPr lang="zh-CN" altLang="en-US" sz="1600" b="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）</a:t>
            </a:r>
            <a:endParaRPr lang="en-US" altLang="zh-CN" sz="1600" b="0" spc="300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 algn="l">
              <a:lnSpc>
                <a:spcPct val="100000"/>
              </a:lnSpc>
            </a:pPr>
            <a:r>
              <a:rPr lang="en-US" altLang="zh-CN" sz="1600" b="0" spc="300" dirty="0">
                <a:solidFill>
                  <a:srgbClr val="000000"/>
                </a:solidFill>
                <a:latin typeface="方正黑体简体" panose="02010601030101010101" pitchFamily="2" charset="-122"/>
                <a:ea typeface="方正黑体简体" panose="02010601030101010101" pitchFamily="2" charset="-122"/>
              </a:rPr>
              <a:t>… …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1F9ED11-DFEB-A343-C0AC-EDB1DCDED2C2}"/>
              </a:ext>
            </a:extLst>
          </p:cNvPr>
          <p:cNvSpPr/>
          <p:nvPr/>
        </p:nvSpPr>
        <p:spPr>
          <a:xfrm>
            <a:off x="6165412" y="1242710"/>
            <a:ext cx="6337785" cy="29515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b="1" spc="300" dirty="0"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工信部信创工委会成员单位</a:t>
            </a:r>
          </a:p>
          <a:p>
            <a:pPr>
              <a:lnSpc>
                <a:spcPct val="150000"/>
              </a:lnSpc>
            </a:pPr>
            <a:r>
              <a:rPr lang="zh-CN" altLang="en-US" b="1" spc="300" dirty="0"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工信部云计算标准工作组核心成员单位</a:t>
            </a:r>
            <a:endParaRPr lang="zh-CN" altLang="en-US" b="1" spc="300" dirty="0">
              <a:solidFill>
                <a:srgbClr val="FF0000"/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spc="300" dirty="0"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工信部第三批专精特新</a:t>
            </a:r>
            <a:r>
              <a:rPr lang="en-US" altLang="zh-CN" b="1" spc="300" dirty="0"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“</a:t>
            </a:r>
            <a:r>
              <a:rPr lang="zh-CN" altLang="en-US" b="1" spc="300" dirty="0"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小巨人</a:t>
            </a:r>
            <a:r>
              <a:rPr lang="en-US" altLang="zh-CN" b="1" spc="300" dirty="0"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”</a:t>
            </a:r>
            <a:r>
              <a:rPr lang="zh-CN" altLang="en-US" b="1" spc="300" dirty="0"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企业</a:t>
            </a:r>
          </a:p>
          <a:p>
            <a:pPr>
              <a:lnSpc>
                <a:spcPct val="150000"/>
              </a:lnSpc>
            </a:pPr>
            <a:r>
              <a:rPr lang="zh-CN" altLang="en-US" b="1" spc="300" dirty="0"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国家云计算标准的编制与技术牵头单位</a:t>
            </a:r>
          </a:p>
          <a:p>
            <a:pPr>
              <a:lnSpc>
                <a:spcPct val="150000"/>
              </a:lnSpc>
            </a:pPr>
            <a:r>
              <a:rPr lang="zh-CN" altLang="en-US" b="1" spc="300" dirty="0">
                <a:latin typeface="方正黑体简体" panose="02010601030101010101" pitchFamily="2" charset="-122"/>
                <a:ea typeface="方正黑体简体" panose="02010601030101010101" pitchFamily="2" charset="-122"/>
                <a:sym typeface="+mn-ea"/>
              </a:rPr>
              <a:t>国家信创云计算标准的编制与技术牵头单位</a:t>
            </a:r>
            <a:endParaRPr lang="zh-CN" altLang="en-US" b="1" spc="300" dirty="0">
              <a:solidFill>
                <a:srgbClr val="C80A14"/>
              </a:solidFill>
              <a:latin typeface="方正黑体简体" panose="02010601030101010101" pitchFamily="2" charset="-122"/>
              <a:ea typeface="方正黑体简体" panose="02010601030101010101" pitchFamily="2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pc="300" dirty="0">
              <a:solidFill>
                <a:srgbClr val="000000"/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方正黑体简体" panose="02010601030101010101" pitchFamily="2" charset="-122"/>
              <a:ea typeface="方正黑体简体" panose="02010601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76AD206-36B2-CAC3-F29E-60E17CC03E4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9"/>
          <a:stretch>
            <a:fillRect/>
          </a:stretch>
        </p:blipFill>
        <p:spPr>
          <a:xfrm>
            <a:off x="6267404" y="5151495"/>
            <a:ext cx="5160148" cy="13564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66EAB32-F9FB-D39F-95EE-9FB1CBEACE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7404" y="3502434"/>
            <a:ext cx="5160148" cy="16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8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画板 1">
            <a:extLst>
              <a:ext uri="{FF2B5EF4-FFF2-40B4-BE49-F238E27FC236}">
                <a16:creationId xmlns:a16="http://schemas.microsoft.com/office/drawing/2014/main" id="{1B7AE9E4-8E09-462E-9792-E9F8FF341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05448"/>
            <a:ext cx="12192000" cy="76688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969239" y="3519155"/>
            <a:ext cx="228944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/>
            <a:endParaRPr kumimoji="1" lang="zh-CN" altLang="en-US" sz="2800" dirty="0">
              <a:solidFill>
                <a:srgbClr val="3E3A39"/>
              </a:solidFill>
              <a:latin typeface="造字工房坚黑（非商用）常规体" charset="-122"/>
              <a:ea typeface="造字工房坚黑（非商用）常规体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243FA20-6F28-43F0-B957-220CD8DA0EEB}"/>
              </a:ext>
            </a:extLst>
          </p:cNvPr>
          <p:cNvGrpSpPr/>
          <p:nvPr/>
        </p:nvGrpSpPr>
        <p:grpSpPr>
          <a:xfrm>
            <a:off x="532737" y="2084817"/>
            <a:ext cx="4893702" cy="2974610"/>
            <a:chOff x="1073426" y="2452370"/>
            <a:chExt cx="4893702" cy="2974610"/>
          </a:xfrm>
        </p:grpSpPr>
        <p:pic>
          <p:nvPicPr>
            <p:cNvPr id="13" name="图片 12" descr="云宏">
              <a:extLst>
                <a:ext uri="{FF2B5EF4-FFF2-40B4-BE49-F238E27FC236}">
                  <a16:creationId xmlns:a16="http://schemas.microsoft.com/office/drawing/2014/main" id="{AB62FD24-C7DA-4CB5-8E35-A0DF78FDA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3426" y="2452370"/>
              <a:ext cx="3474887" cy="1953260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C08BC3A5-28AF-471C-8713-1DB8ACE546F2}"/>
                </a:ext>
              </a:extLst>
            </p:cNvPr>
            <p:cNvSpPr txBox="1"/>
            <p:nvPr/>
          </p:nvSpPr>
          <p:spPr>
            <a:xfrm>
              <a:off x="1237732" y="3886708"/>
              <a:ext cx="4729396" cy="9220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kumimoji="1" lang="zh-CN" altLang="en-US" sz="5400" dirty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</a:rPr>
                <a:t>感谢聆听 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12355F3-9939-4B7A-8AC3-1EF9E45B9E64}"/>
                </a:ext>
              </a:extLst>
            </p:cNvPr>
            <p:cNvSpPr txBox="1"/>
            <p:nvPr/>
          </p:nvSpPr>
          <p:spPr>
            <a:xfrm>
              <a:off x="1237732" y="4965315"/>
              <a:ext cx="4729396" cy="4616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dist"/>
              <a:r>
                <a:rPr kumimoji="1" lang="zh-CN" altLang="en-US" sz="2400" b="1" dirty="0">
                  <a:solidFill>
                    <a:srgbClr val="3E3A39"/>
                  </a:solidFill>
                  <a:latin typeface="方正黑体简体" panose="02000000000000000000" pitchFamily="2" charset="-122"/>
                  <a:ea typeface="方正黑体简体" panose="02000000000000000000" pitchFamily="2" charset="-122"/>
                  <a:cs typeface="思源黑体 CN Bold" panose="020B0800000000000000" charset="-122"/>
                </a:rPr>
                <a:t>信创虚拟化领航者</a:t>
              </a:r>
              <a:endParaRPr kumimoji="1" lang="zh-CN" sz="2400" b="1" dirty="0">
                <a:solidFill>
                  <a:srgbClr val="3E3A39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cs typeface="思源黑体 CN Bold" panose="020B08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6353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object 72">
            <a:extLst>
              <a:ext uri="{FF2B5EF4-FFF2-40B4-BE49-F238E27FC236}">
                <a16:creationId xmlns:a16="http://schemas.microsoft.com/office/drawing/2014/main" id="{EAB4B722-2509-A52A-DB4B-9617E61C7DE7}"/>
              </a:ext>
            </a:extLst>
          </p:cNvPr>
          <p:cNvGraphicFramePr>
            <a:graphicFrameLocks noGrp="1"/>
          </p:cNvGraphicFramePr>
          <p:nvPr/>
        </p:nvGraphicFramePr>
        <p:xfrm>
          <a:off x="2270426" y="2014767"/>
          <a:ext cx="7339326" cy="34888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0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3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18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424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821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20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59693">
                <a:tc gridSpan="2">
                  <a:txBody>
                    <a:bodyPr/>
                    <a:lstStyle/>
                    <a:p>
                      <a:pPr marL="226060" algn="ctr">
                        <a:lnSpc>
                          <a:spcPct val="100000"/>
                        </a:lnSpc>
                      </a:pPr>
                      <a:endParaRPr lang="en-US" sz="1600" b="0" spc="0" dirty="0">
                        <a:solidFill>
                          <a:schemeClr val="tx1"/>
                        </a:solidFill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9050">
                      <a:solidFill>
                        <a:srgbClr val="7E7E7E"/>
                      </a:solidFill>
                      <a:prstDash val="solid"/>
                    </a:lnL>
                    <a:lnT w="6350">
                      <a:solidFill>
                        <a:srgbClr val="7E7E7E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680"/>
                        </a:spcBef>
                      </a:pPr>
                      <a:endParaRPr lang="en-US" sz="1800" b="1" spc="-5" baseline="-7000" dirty="0">
                        <a:solidFill>
                          <a:srgbClr val="C60009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86360" marB="0">
                    <a:lnT w="6350">
                      <a:solidFill>
                        <a:srgbClr val="7E7E7E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6350">
                      <a:solidFill>
                        <a:srgbClr val="7E7E7E"/>
                      </a:solidFill>
                      <a:prstDash val="solid"/>
                    </a:lnR>
                    <a:lnT w="6350">
                      <a:solidFill>
                        <a:srgbClr val="7E7E7E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321">
                <a:tc rowSpan="3">
                  <a:txBody>
                    <a:bodyPr/>
                    <a:lstStyle/>
                    <a:p>
                      <a:pPr marL="58420" algn="ctr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endParaRPr lang="zh-CN" altLang="en-US" sz="12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78765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lang="zh-CN" altLang="en-US" sz="1000" dirty="0">
                          <a:latin typeface="微软雅黑" panose="020B0503020204020204" charset="-122"/>
                        </a:rPr>
                        <a:t>用户权限</a:t>
                      </a:r>
                    </a:p>
                    <a:p>
                      <a:pPr marL="278765" algn="l" defTabSz="914400" rtl="0" eaLnBrk="1" latinLnBrk="0" hangingPunct="1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+mn-cs"/>
                        </a:rPr>
                        <a:t>订单审批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+mn-ea"/>
                        <a:cs typeface="+mn-cs"/>
                      </a:endParaRPr>
                    </a:p>
                    <a:p>
                      <a:pPr marL="278765" algn="l" defTabSz="914400" rtl="0" eaLnBrk="1" latinLnBrk="0" hangingPunct="1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+mn-cs"/>
                        </a:rPr>
                        <a:t>产品发布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+mn-ea"/>
                        <a:cs typeface="+mn-cs"/>
                      </a:endParaRPr>
                    </a:p>
                    <a:p>
                      <a:pPr marL="278765" algn="l" defTabSz="914400" rtl="0" eaLnBrk="1" latinLnBrk="0" hangingPunct="1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lang="zh-CN" altLang="en-US" sz="1000" kern="1200" dirty="0">
                          <a:solidFill>
                            <a:schemeClr val="tx1"/>
                          </a:solidFill>
                          <a:latin typeface="微软雅黑" panose="020B0503020204020204" charset="-122"/>
                          <a:ea typeface="+mn-ea"/>
                          <a:cs typeface="+mn-cs"/>
                        </a:rPr>
                        <a:t>表单管理等</a:t>
                      </a:r>
                      <a:endParaRPr lang="en-US" altLang="zh-CN" sz="1000" kern="1200" dirty="0">
                        <a:solidFill>
                          <a:schemeClr val="tx1"/>
                        </a:solidFill>
                        <a:latin typeface="微软雅黑" panose="020B0503020204020204" charset="-122"/>
                        <a:ea typeface="+mn-ea"/>
                        <a:cs typeface="+mn-cs"/>
                      </a:endParaRPr>
                    </a:p>
                  </a:txBody>
                  <a:tcPr marL="0" marR="0" marT="0" marB="0">
                    <a:lnL w="19050">
                      <a:solidFill>
                        <a:srgbClr val="7E7E7E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rowSpan="3">
                  <a:txBody>
                    <a:bodyPr/>
                    <a:lstStyle/>
                    <a:p>
                      <a:pPr marL="76200" algn="l">
                        <a:lnSpc>
                          <a:spcPct val="100000"/>
                        </a:lnSpc>
                      </a:pPr>
                      <a:r>
                        <a:rPr lang="en-US" sz="1400" b="1" spc="-5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 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  <a:p>
                      <a:pPr marL="76200" marR="31432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lang="zh-CN" altLang="en-US" sz="1000" b="0" kern="1200" spc="-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产品信息</a:t>
                      </a:r>
                      <a:endParaRPr lang="en-US" altLang="zh-CN" sz="1000" b="0" kern="1200" spc="-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76200" marR="31432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lang="zh-CN" altLang="en-US" sz="1000" b="0" kern="1200" spc="-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监控信息</a:t>
                      </a:r>
                      <a:endParaRPr lang="en-US" altLang="zh-CN" sz="1000" b="0" kern="1200" spc="-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76200" marR="31432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lang="zh-CN" altLang="en-US" sz="1000" b="0" kern="1200" spc="-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账单信息</a:t>
                      </a:r>
                      <a:endParaRPr lang="en-US" altLang="zh-CN" sz="1000" b="0" kern="1200" spc="-5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76200" marR="314325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lang="zh-CN" altLang="en-US" sz="1000" b="0" kern="1200" spc="-5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资源信息等</a:t>
                      </a: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755">
                <a:tc vMerge="1">
                  <a:txBody>
                    <a:bodyPr/>
                    <a:lstStyle/>
                    <a:p>
                      <a:pPr marL="58420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200" b="1" dirty="0">
                          <a:solidFill>
                            <a:srgbClr val="0000FF"/>
                          </a:solidFill>
                          <a:latin typeface="微软雅黑" panose="020B0503020204020204" charset="-122"/>
                          <a:cs typeface="微软雅黑" panose="020B0503020204020204" charset="-122"/>
                        </a:rPr>
                        <a:t>CDM</a:t>
                      </a:r>
                      <a:r>
                        <a:rPr sz="1200" b="1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数据集成</a:t>
                      </a:r>
                      <a:endParaRPr sz="12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90805" marB="0">
                    <a:lnL w="19050">
                      <a:solidFill>
                        <a:srgbClr val="7E7E7E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 dirty="0">
                        <a:latin typeface="Times New Roman" panose="02020603050405020304"/>
                        <a:cs typeface="Times New Roman" panose="02020603050405020304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7087">
                <a:tc vMerge="1">
                  <a:txBody>
                    <a:bodyPr/>
                    <a:lstStyle/>
                    <a:p>
                      <a:pPr marL="278765">
                        <a:lnSpc>
                          <a:spcPct val="100000"/>
                        </a:lnSpc>
                        <a:spcBef>
                          <a:spcPts val="435"/>
                        </a:spcBef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批量接入</a:t>
                      </a:r>
                    </a:p>
                    <a:p>
                      <a:pPr marL="278765">
                        <a:lnSpc>
                          <a:spcPct val="100000"/>
                        </a:lnSpc>
                        <a:spcBef>
                          <a:spcPts val="605"/>
                        </a:spcBef>
                      </a:pPr>
                      <a:r>
                        <a:rPr sz="1000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增量迁移</a:t>
                      </a:r>
                    </a:p>
                    <a:p>
                      <a:pPr marL="212725">
                        <a:lnSpc>
                          <a:spcPct val="100000"/>
                        </a:lnSpc>
                        <a:spcBef>
                          <a:spcPts val="600"/>
                        </a:spcBef>
                      </a:pPr>
                      <a:r>
                        <a:rPr sz="1000" spc="-5" dirty="0">
                          <a:latin typeface="微软雅黑" panose="020B0503020204020204" charset="-122"/>
                          <a:cs typeface="微软雅黑" panose="020B0503020204020204" charset="-122"/>
                        </a:rPr>
                        <a:t>第三方工具</a:t>
                      </a:r>
                      <a:endParaRPr sz="1000" dirty="0">
                        <a:latin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0" marR="0" marT="55244" marB="0">
                    <a:lnL w="19050">
                      <a:solidFill>
                        <a:srgbClr val="7E7E7E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L="1228090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zh-CN" altLang="en-US" sz="900" spc="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省级基础设施</a:t>
                      </a:r>
                      <a:endParaRPr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200" dirty="0">
                        <a:latin typeface="Times New Roman" panose="02020603050405020304"/>
                        <a:cs typeface="Times New Roman" panose="02020603050405020304"/>
                      </a:endParaRPr>
                    </a:p>
                    <a:p>
                      <a:pPr marR="1172845" algn="ctr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lang="zh-CN" altLang="en-US" sz="900" spc="2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charset="-122"/>
                        </a:rPr>
                        <a:t>地市基础设施</a:t>
                      </a:r>
                      <a:endParaRPr sz="9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charset="-122"/>
                      </a:endParaRPr>
                    </a:p>
                  </a:txBody>
                  <a:tcPr marL="0" marR="0" marT="0" marB="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>
                    <a:lnL w="6350">
                      <a:solidFill>
                        <a:srgbClr val="7E7E7E"/>
                      </a:solidFill>
                      <a:prstDash val="solid"/>
                    </a:lnL>
                    <a:lnR w="6350">
                      <a:solidFill>
                        <a:srgbClr val="7E7E7E"/>
                      </a:solidFill>
                      <a:prstDash val="solid"/>
                    </a:lnR>
                    <a:lnB w="6350">
                      <a:solidFill>
                        <a:srgbClr val="7E7E7E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9" name="文本占位符 2">
            <a:extLst>
              <a:ext uri="{FF2B5EF4-FFF2-40B4-BE49-F238E27FC236}">
                <a16:creationId xmlns:a16="http://schemas.microsoft.com/office/drawing/2014/main" id="{ABC77C22-386D-A3A9-3F9C-F45FC2BE0F4F}"/>
              </a:ext>
            </a:extLst>
          </p:cNvPr>
          <p:cNvSpPr txBox="1">
            <a:spLocks/>
          </p:cNvSpPr>
          <p:nvPr/>
        </p:nvSpPr>
        <p:spPr>
          <a:xfrm>
            <a:off x="600616" y="436328"/>
            <a:ext cx="5673623" cy="46581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“粤基座”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400" dirty="0"/>
          </a:p>
        </p:txBody>
      </p:sp>
      <p:sp>
        <p:nvSpPr>
          <p:cNvPr id="133" name="object 8">
            <a:extLst>
              <a:ext uri="{FF2B5EF4-FFF2-40B4-BE49-F238E27FC236}">
                <a16:creationId xmlns:a16="http://schemas.microsoft.com/office/drawing/2014/main" id="{4F4741CC-EA5D-0E03-EFF1-6A68A01B02EF}"/>
              </a:ext>
            </a:extLst>
          </p:cNvPr>
          <p:cNvSpPr/>
          <p:nvPr/>
        </p:nvSpPr>
        <p:spPr>
          <a:xfrm>
            <a:off x="4128432" y="4460125"/>
            <a:ext cx="3835400" cy="966714"/>
          </a:xfrm>
          <a:custGeom>
            <a:avLst/>
            <a:gdLst/>
            <a:ahLst/>
            <a:cxnLst/>
            <a:rect l="l" t="t" r="r" b="b"/>
            <a:pathLst>
              <a:path w="3835400" h="1249679">
                <a:moveTo>
                  <a:pt x="0" y="1249680"/>
                </a:moveTo>
                <a:lnTo>
                  <a:pt x="3835400" y="1249680"/>
                </a:lnTo>
                <a:lnTo>
                  <a:pt x="3835400" y="0"/>
                </a:lnTo>
                <a:lnTo>
                  <a:pt x="0" y="0"/>
                </a:lnTo>
                <a:lnTo>
                  <a:pt x="0" y="1249680"/>
                </a:lnTo>
                <a:close/>
              </a:path>
            </a:pathLst>
          </a:custGeom>
          <a:ln w="10160">
            <a:solidFill>
              <a:srgbClr val="BEBEB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">
            <a:extLst>
              <a:ext uri="{FF2B5EF4-FFF2-40B4-BE49-F238E27FC236}">
                <a16:creationId xmlns:a16="http://schemas.microsoft.com/office/drawing/2014/main" id="{A22958B3-6FF0-17A6-0146-F63CEF5D5607}"/>
              </a:ext>
            </a:extLst>
          </p:cNvPr>
          <p:cNvSpPr txBox="1"/>
          <p:nvPr/>
        </p:nvSpPr>
        <p:spPr>
          <a:xfrm>
            <a:off x="10428102" y="2263128"/>
            <a:ext cx="73723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b="1" dirty="0">
                <a:solidFill>
                  <a:srgbClr val="A6A6A6"/>
                </a:solidFill>
                <a:latin typeface="微软雅黑" panose="020B0503020204020204" charset="-122"/>
                <a:cs typeface="微软雅黑" panose="020B0503020204020204" charset="-122"/>
              </a:rPr>
              <a:t>外部系统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0" name="object 16">
            <a:extLst>
              <a:ext uri="{FF2B5EF4-FFF2-40B4-BE49-F238E27FC236}">
                <a16:creationId xmlns:a16="http://schemas.microsoft.com/office/drawing/2014/main" id="{F02F9332-AB16-6606-F72B-A55E047804FC}"/>
              </a:ext>
            </a:extLst>
          </p:cNvPr>
          <p:cNvSpPr txBox="1"/>
          <p:nvPr/>
        </p:nvSpPr>
        <p:spPr>
          <a:xfrm>
            <a:off x="1006452" y="2267277"/>
            <a:ext cx="55880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1400" b="1" spc="-5" dirty="0">
                <a:solidFill>
                  <a:srgbClr val="A6A6A6"/>
                </a:solidFill>
                <a:latin typeface="微软雅黑" panose="020B0503020204020204" charset="-122"/>
                <a:cs typeface="微软雅黑" panose="020B0503020204020204" charset="-122"/>
              </a:rPr>
              <a:t>客户端</a:t>
            </a:r>
            <a:endParaRPr sz="1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4" name="object 20">
            <a:extLst>
              <a:ext uri="{FF2B5EF4-FFF2-40B4-BE49-F238E27FC236}">
                <a16:creationId xmlns:a16="http://schemas.microsoft.com/office/drawing/2014/main" id="{F6073C55-69BA-FD36-E276-EDFDB38B777C}"/>
              </a:ext>
            </a:extLst>
          </p:cNvPr>
          <p:cNvSpPr/>
          <p:nvPr/>
        </p:nvSpPr>
        <p:spPr>
          <a:xfrm>
            <a:off x="5169423" y="5506741"/>
            <a:ext cx="2336800" cy="5130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73">
            <a:extLst>
              <a:ext uri="{FF2B5EF4-FFF2-40B4-BE49-F238E27FC236}">
                <a16:creationId xmlns:a16="http://schemas.microsoft.com/office/drawing/2014/main" id="{236B8D20-5CB1-77AC-99C7-CF04D61E6B54}"/>
              </a:ext>
            </a:extLst>
          </p:cNvPr>
          <p:cNvSpPr/>
          <p:nvPr/>
        </p:nvSpPr>
        <p:spPr>
          <a:xfrm>
            <a:off x="1918631" y="3790463"/>
            <a:ext cx="228600" cy="182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74">
            <a:extLst>
              <a:ext uri="{FF2B5EF4-FFF2-40B4-BE49-F238E27FC236}">
                <a16:creationId xmlns:a16="http://schemas.microsoft.com/office/drawing/2014/main" id="{BF6C657B-5B82-2E38-BE0D-9912A67CA298}"/>
              </a:ext>
            </a:extLst>
          </p:cNvPr>
          <p:cNvSpPr/>
          <p:nvPr/>
        </p:nvSpPr>
        <p:spPr>
          <a:xfrm>
            <a:off x="3671232" y="4937645"/>
            <a:ext cx="228600" cy="182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75">
            <a:extLst>
              <a:ext uri="{FF2B5EF4-FFF2-40B4-BE49-F238E27FC236}">
                <a16:creationId xmlns:a16="http://schemas.microsoft.com/office/drawing/2014/main" id="{90513823-F6D9-AE7D-5A13-161CD25E1D32}"/>
              </a:ext>
            </a:extLst>
          </p:cNvPr>
          <p:cNvSpPr/>
          <p:nvPr/>
        </p:nvSpPr>
        <p:spPr>
          <a:xfrm rot="10800000">
            <a:off x="8156871" y="4937645"/>
            <a:ext cx="233680" cy="182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76">
            <a:extLst>
              <a:ext uri="{FF2B5EF4-FFF2-40B4-BE49-F238E27FC236}">
                <a16:creationId xmlns:a16="http://schemas.microsoft.com/office/drawing/2014/main" id="{89663255-2335-B60E-BF18-7619A9E4C309}"/>
              </a:ext>
            </a:extLst>
          </p:cNvPr>
          <p:cNvSpPr/>
          <p:nvPr/>
        </p:nvSpPr>
        <p:spPr>
          <a:xfrm rot="10800000">
            <a:off x="9716431" y="3621925"/>
            <a:ext cx="233679" cy="18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1" name="图片 200">
            <a:extLst>
              <a:ext uri="{FF2B5EF4-FFF2-40B4-BE49-F238E27FC236}">
                <a16:creationId xmlns:a16="http://schemas.microsoft.com/office/drawing/2014/main" id="{946E4660-83F2-C065-EABF-444F977F85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567" y="2635960"/>
            <a:ext cx="790575" cy="704850"/>
          </a:xfrm>
          <a:prstGeom prst="rect">
            <a:avLst/>
          </a:prstGeom>
        </p:spPr>
      </p:pic>
      <p:pic>
        <p:nvPicPr>
          <p:cNvPr id="203" name="图片 202">
            <a:extLst>
              <a:ext uri="{FF2B5EF4-FFF2-40B4-BE49-F238E27FC236}">
                <a16:creationId xmlns:a16="http://schemas.microsoft.com/office/drawing/2014/main" id="{6557C1BB-21B5-679E-6C15-68C69D0088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9140" y="3523159"/>
            <a:ext cx="733425" cy="619125"/>
          </a:xfrm>
          <a:prstGeom prst="rect">
            <a:avLst/>
          </a:prstGeom>
        </p:spPr>
      </p:pic>
      <p:grpSp>
        <p:nvGrpSpPr>
          <p:cNvPr id="230" name="组合 229">
            <a:extLst>
              <a:ext uri="{FF2B5EF4-FFF2-40B4-BE49-F238E27FC236}">
                <a16:creationId xmlns:a16="http://schemas.microsoft.com/office/drawing/2014/main" id="{4BEC5355-6340-CA32-DA1B-ACDA06542F25}"/>
              </a:ext>
            </a:extLst>
          </p:cNvPr>
          <p:cNvGrpSpPr/>
          <p:nvPr/>
        </p:nvGrpSpPr>
        <p:grpSpPr>
          <a:xfrm>
            <a:off x="7598895" y="2550515"/>
            <a:ext cx="1600200" cy="584199"/>
            <a:chOff x="7258762" y="2870798"/>
            <a:chExt cx="1600200" cy="584199"/>
          </a:xfrm>
        </p:grpSpPr>
        <p:sp>
          <p:nvSpPr>
            <p:cNvPr id="179" name="object 55">
              <a:extLst>
                <a:ext uri="{FF2B5EF4-FFF2-40B4-BE49-F238E27FC236}">
                  <a16:creationId xmlns:a16="http://schemas.microsoft.com/office/drawing/2014/main" id="{DCC4925E-A625-5E1B-13E4-07B948A4634E}"/>
                </a:ext>
              </a:extLst>
            </p:cNvPr>
            <p:cNvSpPr/>
            <p:nvPr/>
          </p:nvSpPr>
          <p:spPr>
            <a:xfrm>
              <a:off x="7258762" y="2870798"/>
              <a:ext cx="1600200" cy="5841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56">
              <a:extLst>
                <a:ext uri="{FF2B5EF4-FFF2-40B4-BE49-F238E27FC236}">
                  <a16:creationId xmlns:a16="http://schemas.microsoft.com/office/drawing/2014/main" id="{0B2C4625-C050-70B1-352F-18841ECDD18E}"/>
                </a:ext>
              </a:extLst>
            </p:cNvPr>
            <p:cNvSpPr/>
            <p:nvPr/>
          </p:nvSpPr>
          <p:spPr>
            <a:xfrm>
              <a:off x="7304483" y="2891117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0" y="492760"/>
                  </a:moveTo>
                  <a:lnTo>
                    <a:pt x="1508759" y="492760"/>
                  </a:lnTo>
                  <a:lnTo>
                    <a:pt x="1508759" y="0"/>
                  </a:lnTo>
                  <a:lnTo>
                    <a:pt x="0" y="0"/>
                  </a:lnTo>
                  <a:lnTo>
                    <a:pt x="0" y="492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zh-CN" altLang="en-US" sz="1200" b="1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资源协助需求申请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05" name="图片 204">
            <a:extLst>
              <a:ext uri="{FF2B5EF4-FFF2-40B4-BE49-F238E27FC236}">
                <a16:creationId xmlns:a16="http://schemas.microsoft.com/office/drawing/2014/main" id="{DFF66BFD-84F8-A282-3C46-E2C8638C7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0091" y="4526533"/>
            <a:ext cx="771525" cy="552450"/>
          </a:xfrm>
          <a:prstGeom prst="rect">
            <a:avLst/>
          </a:prstGeom>
        </p:spPr>
      </p:pic>
      <p:pic>
        <p:nvPicPr>
          <p:cNvPr id="209" name="图片 208">
            <a:extLst>
              <a:ext uri="{FF2B5EF4-FFF2-40B4-BE49-F238E27FC236}">
                <a16:creationId xmlns:a16="http://schemas.microsoft.com/office/drawing/2014/main" id="{78E4C9A3-9BC1-326A-6077-7229E25BBB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89241" y="4596064"/>
            <a:ext cx="523875" cy="466725"/>
          </a:xfrm>
          <a:prstGeom prst="rect">
            <a:avLst/>
          </a:prstGeom>
        </p:spPr>
      </p:pic>
      <p:pic>
        <p:nvPicPr>
          <p:cNvPr id="213" name="图片 212">
            <a:extLst>
              <a:ext uri="{FF2B5EF4-FFF2-40B4-BE49-F238E27FC236}">
                <a16:creationId xmlns:a16="http://schemas.microsoft.com/office/drawing/2014/main" id="{49807DE5-44B4-B4BA-9D11-C29EC26746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14142" y="4610112"/>
            <a:ext cx="408000" cy="432000"/>
          </a:xfrm>
          <a:prstGeom prst="rect">
            <a:avLst/>
          </a:prstGeom>
        </p:spPr>
      </p:pic>
      <p:sp>
        <p:nvSpPr>
          <p:cNvPr id="214" name="object 42">
            <a:extLst>
              <a:ext uri="{FF2B5EF4-FFF2-40B4-BE49-F238E27FC236}">
                <a16:creationId xmlns:a16="http://schemas.microsoft.com/office/drawing/2014/main" id="{A8176084-E1AC-0076-2964-6B6858E42C96}"/>
              </a:ext>
            </a:extLst>
          </p:cNvPr>
          <p:cNvSpPr txBox="1"/>
          <p:nvPr/>
        </p:nvSpPr>
        <p:spPr>
          <a:xfrm>
            <a:off x="870475" y="2611978"/>
            <a:ext cx="848360" cy="2649443"/>
          </a:xfrm>
          <a:prstGeom prst="rect">
            <a:avLst/>
          </a:prstGeom>
          <a:ln w="5085">
            <a:solidFill>
              <a:srgbClr val="BEBEBE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 marL="153035">
              <a:lnSpc>
                <a:spcPct val="100000"/>
              </a:lnSpc>
            </a:pPr>
            <a:r>
              <a:rPr lang="zh-CN" altLang="en-US" sz="1050" spc="-10" dirty="0">
                <a:solidFill>
                  <a:srgbClr val="A6A6A6"/>
                </a:solidFill>
                <a:latin typeface="微软雅黑" panose="020B0503020204020204" charset="-122"/>
                <a:cs typeface="微软雅黑" panose="020B0503020204020204" charset="-122"/>
              </a:rPr>
              <a:t>  移动端</a:t>
            </a:r>
            <a:endParaRPr sz="105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 marL="153035">
              <a:lnSpc>
                <a:spcPct val="100000"/>
              </a:lnSpc>
              <a:spcBef>
                <a:spcPts val="1090"/>
              </a:spcBef>
            </a:pPr>
            <a:r>
              <a:rPr lang="en-US" sz="1050" spc="-10" dirty="0">
                <a:solidFill>
                  <a:srgbClr val="A6A6A6"/>
                </a:solidFill>
                <a:latin typeface="微软雅黑" panose="020B0503020204020204" charset="-122"/>
                <a:cs typeface="微软雅黑" panose="020B0503020204020204" charset="-122"/>
              </a:rPr>
              <a:t>   </a:t>
            </a:r>
            <a:r>
              <a:rPr lang="en-US" altLang="zh-CN" sz="1050" spc="-10" dirty="0">
                <a:solidFill>
                  <a:srgbClr val="A6A6A6"/>
                </a:solidFill>
                <a:latin typeface="微软雅黑" panose="020B0503020204020204" charset="-122"/>
                <a:cs typeface="微软雅黑" panose="020B0503020204020204" charset="-122"/>
              </a:rPr>
              <a:t>PC</a:t>
            </a:r>
            <a:r>
              <a:rPr lang="zh-CN" altLang="en-US" sz="1050" spc="-10" dirty="0">
                <a:solidFill>
                  <a:srgbClr val="A6A6A6"/>
                </a:solidFill>
                <a:latin typeface="微软雅黑" panose="020B0503020204020204" charset="-122"/>
                <a:cs typeface="微软雅黑" panose="020B0503020204020204" charset="-122"/>
              </a:rPr>
              <a:t>端</a:t>
            </a:r>
            <a:endParaRPr sz="105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</a:pPr>
            <a:endParaRPr sz="1300" dirty="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 dirty="0">
              <a:latin typeface="Times New Roman" panose="02020603050405020304"/>
              <a:cs typeface="Times New Roman" panose="02020603050405020304"/>
            </a:endParaRPr>
          </a:p>
          <a:p>
            <a:pPr marL="220345">
              <a:lnSpc>
                <a:spcPct val="100000"/>
              </a:lnSpc>
              <a:spcBef>
                <a:spcPts val="5"/>
              </a:spcBef>
            </a:pPr>
            <a:r>
              <a:rPr lang="en-US" sz="1050" spc="-10" dirty="0">
                <a:solidFill>
                  <a:srgbClr val="A6A6A6"/>
                </a:solidFill>
                <a:latin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en-US" sz="1050" spc="-10" dirty="0">
                <a:solidFill>
                  <a:srgbClr val="A6A6A6"/>
                </a:solidFill>
                <a:latin typeface="微软雅黑" panose="020B0503020204020204" charset="-122"/>
                <a:cs typeface="微软雅黑" panose="020B0503020204020204" charset="-122"/>
              </a:rPr>
              <a:t>大屏</a:t>
            </a:r>
            <a:endParaRPr sz="105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79F8F4DA-C106-19BF-CBBA-41937379435B}"/>
              </a:ext>
            </a:extLst>
          </p:cNvPr>
          <p:cNvSpPr txBox="1"/>
          <p:nvPr/>
        </p:nvSpPr>
        <p:spPr>
          <a:xfrm>
            <a:off x="3876307" y="2032523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广东数字政府新型基础设施智能管理平台</a:t>
            </a:r>
            <a:endParaRPr kumimoji="1"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6" name="矩形 275">
            <a:extLst>
              <a:ext uri="{FF2B5EF4-FFF2-40B4-BE49-F238E27FC236}">
                <a16:creationId xmlns:a16="http://schemas.microsoft.com/office/drawing/2014/main" id="{25123C8B-98D3-71D1-ABEA-66E290C60C7B}"/>
              </a:ext>
            </a:extLst>
          </p:cNvPr>
          <p:cNvSpPr/>
          <p:nvPr/>
        </p:nvSpPr>
        <p:spPr>
          <a:xfrm>
            <a:off x="2499492" y="2401520"/>
            <a:ext cx="6862439" cy="1553732"/>
          </a:xfrm>
          <a:prstGeom prst="rect">
            <a:avLst/>
          </a:prstGeom>
          <a:solidFill>
            <a:schemeClr val="accent1">
              <a:lumMod val="20000"/>
              <a:lumOff val="80000"/>
              <a:alpha val="0"/>
            </a:schemeClr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01" name="组合 300">
            <a:extLst>
              <a:ext uri="{FF2B5EF4-FFF2-40B4-BE49-F238E27FC236}">
                <a16:creationId xmlns:a16="http://schemas.microsoft.com/office/drawing/2014/main" id="{E8FCE896-E3FB-4FAC-0F0E-754DB77D8C42}"/>
              </a:ext>
            </a:extLst>
          </p:cNvPr>
          <p:cNvGrpSpPr/>
          <p:nvPr/>
        </p:nvGrpSpPr>
        <p:grpSpPr>
          <a:xfrm>
            <a:off x="1085905" y="971766"/>
            <a:ext cx="7747375" cy="791050"/>
            <a:chOff x="668655" y="873519"/>
            <a:chExt cx="7747375" cy="791050"/>
          </a:xfrm>
        </p:grpSpPr>
        <p:sp>
          <p:nvSpPr>
            <p:cNvPr id="226" name="object 62">
              <a:extLst>
                <a:ext uri="{FF2B5EF4-FFF2-40B4-BE49-F238E27FC236}">
                  <a16:creationId xmlns:a16="http://schemas.microsoft.com/office/drawing/2014/main" id="{C5435119-B2C4-3C41-A643-E48CD0D3DBE5}"/>
                </a:ext>
              </a:extLst>
            </p:cNvPr>
            <p:cNvSpPr txBox="1"/>
            <p:nvPr/>
          </p:nvSpPr>
          <p:spPr>
            <a:xfrm>
              <a:off x="668655" y="1180465"/>
              <a:ext cx="48260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微软雅黑" panose="020B0503020204020204" charset="-122"/>
                  <a:cs typeface="微软雅黑" panose="020B0503020204020204" charset="-122"/>
                </a:rPr>
                <a:t>平台</a:t>
              </a:r>
              <a:endParaRPr sz="1800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7" name="object 63">
              <a:extLst>
                <a:ext uri="{FF2B5EF4-FFF2-40B4-BE49-F238E27FC236}">
                  <a16:creationId xmlns:a16="http://schemas.microsoft.com/office/drawing/2014/main" id="{671A1803-023C-293B-C9F7-DC17DF20CCB6}"/>
                </a:ext>
              </a:extLst>
            </p:cNvPr>
            <p:cNvSpPr txBox="1"/>
            <p:nvPr/>
          </p:nvSpPr>
          <p:spPr>
            <a:xfrm>
              <a:off x="1418844" y="873519"/>
              <a:ext cx="6997186" cy="791050"/>
            </a:xfrm>
            <a:prstGeom prst="rect">
              <a:avLst/>
            </a:prstGeom>
          </p:spPr>
          <p:txBody>
            <a:bodyPr vert="horz" wrap="square" lIns="0" tIns="95885" rIns="0" bIns="0" rtlCol="0">
              <a:spAutoFit/>
            </a:bodyPr>
            <a:lstStyle/>
            <a:p>
              <a:pPr marL="184785" marR="5080" indent="-172720">
                <a:lnSpc>
                  <a:spcPct val="149000"/>
                </a:lnSpc>
                <a:buClr>
                  <a:srgbClr val="000000"/>
                </a:buClr>
                <a:buFont typeface="Arial" panose="020B0604020202020204"/>
                <a:buChar char="•"/>
                <a:tabLst>
                  <a:tab pos="185420" algn="l"/>
                </a:tabLst>
              </a:pPr>
              <a:r>
                <a:rPr lang="zh-CN" altLang="en-US" sz="1050" spc="-1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按照“</a:t>
              </a:r>
              <a:r>
                <a:rPr lang="zh-CN" altLang="en-US" sz="1050" b="1" spc="-1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全省一盘棋</a:t>
              </a:r>
              <a:r>
                <a:rPr lang="zh-CN" altLang="en-US" sz="1050" spc="-1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”统筹管理基础设施资源，实现全省基础设施资源的集中监控与管理</a:t>
              </a:r>
              <a:endParaRPr lang="en-US" altLang="zh-CN" sz="1050" spc="-1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4785" marR="5080" indent="-172720">
                <a:lnSpc>
                  <a:spcPct val="149000"/>
                </a:lnSpc>
                <a:buClr>
                  <a:srgbClr val="000000"/>
                </a:buClr>
                <a:buFont typeface="Arial" panose="020B0604020202020204"/>
                <a:buChar char="•"/>
                <a:tabLst>
                  <a:tab pos="185420" algn="l"/>
                </a:tabLst>
              </a:pPr>
              <a:r>
                <a:rPr lang="zh-CN" altLang="en-US" sz="1050" spc="-1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对省级基础设施及粤东西北地市，通过管理平台实现基础设施资源在省级及粤东西北地市的</a:t>
              </a:r>
              <a:r>
                <a:rPr lang="zh-CN" altLang="en-US" sz="1050" b="1" spc="-1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统一管理与资源调度</a:t>
              </a:r>
              <a:endParaRPr lang="en-US" altLang="zh-CN" sz="1050" b="1" spc="-1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84785" marR="5080" indent="-172720">
                <a:lnSpc>
                  <a:spcPct val="149000"/>
                </a:lnSpc>
                <a:buClr>
                  <a:srgbClr val="000000"/>
                </a:buClr>
                <a:buFont typeface="Arial" panose="020B0604020202020204"/>
                <a:buChar char="•"/>
                <a:tabLst>
                  <a:tab pos="185420" algn="l"/>
                </a:tabLst>
              </a:pPr>
              <a:r>
                <a:rPr lang="zh-CN" altLang="en-US" sz="1050" spc="-1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对珠三角地市基础设施资源，先实现在省级平台统一展示，逐步推动实现与省级平台的</a:t>
              </a:r>
              <a:r>
                <a:rPr lang="zh-CN" altLang="en-US" sz="1050" b="1" spc="-1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资源互通</a:t>
              </a:r>
            </a:p>
          </p:txBody>
        </p:sp>
        <p:sp>
          <p:nvSpPr>
            <p:cNvPr id="228" name="object 64">
              <a:extLst>
                <a:ext uri="{FF2B5EF4-FFF2-40B4-BE49-F238E27FC236}">
                  <a16:creationId xmlns:a16="http://schemas.microsoft.com/office/drawing/2014/main" id="{C5DF45F7-2FD9-667B-C483-8BEB78CFE249}"/>
                </a:ext>
              </a:extLst>
            </p:cNvPr>
            <p:cNvSpPr/>
            <p:nvPr/>
          </p:nvSpPr>
          <p:spPr>
            <a:xfrm>
              <a:off x="1247139" y="1104900"/>
              <a:ext cx="0" cy="522605"/>
            </a:xfrm>
            <a:custGeom>
              <a:avLst/>
              <a:gdLst/>
              <a:ahLst/>
              <a:cxnLst/>
              <a:rect l="l" t="t" r="r" b="b"/>
              <a:pathLst>
                <a:path h="522605">
                  <a:moveTo>
                    <a:pt x="0" y="0"/>
                  </a:moveTo>
                  <a:lnTo>
                    <a:pt x="0" y="522477"/>
                  </a:lnTo>
                </a:path>
              </a:pathLst>
            </a:custGeom>
            <a:ln w="5085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E3A213EC-119C-5354-2ED5-6A7369A681CC}"/>
              </a:ext>
            </a:extLst>
          </p:cNvPr>
          <p:cNvGrpSpPr/>
          <p:nvPr/>
        </p:nvGrpSpPr>
        <p:grpSpPr>
          <a:xfrm>
            <a:off x="5919704" y="2558867"/>
            <a:ext cx="1600200" cy="584199"/>
            <a:chOff x="7258762" y="2870798"/>
            <a:chExt cx="1600200" cy="584199"/>
          </a:xfrm>
        </p:grpSpPr>
        <p:sp>
          <p:nvSpPr>
            <p:cNvPr id="232" name="object 55">
              <a:extLst>
                <a:ext uri="{FF2B5EF4-FFF2-40B4-BE49-F238E27FC236}">
                  <a16:creationId xmlns:a16="http://schemas.microsoft.com/office/drawing/2014/main" id="{42BAB2AE-32EA-6F62-6AAF-88B691E7522F}"/>
                </a:ext>
              </a:extLst>
            </p:cNvPr>
            <p:cNvSpPr/>
            <p:nvPr/>
          </p:nvSpPr>
          <p:spPr>
            <a:xfrm>
              <a:off x="7258762" y="2870798"/>
              <a:ext cx="1600200" cy="5841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3" name="object 56">
              <a:extLst>
                <a:ext uri="{FF2B5EF4-FFF2-40B4-BE49-F238E27FC236}">
                  <a16:creationId xmlns:a16="http://schemas.microsoft.com/office/drawing/2014/main" id="{C7F0515E-9683-1C8A-A047-618CBC65E1FA}"/>
                </a:ext>
              </a:extLst>
            </p:cNvPr>
            <p:cNvSpPr/>
            <p:nvPr/>
          </p:nvSpPr>
          <p:spPr>
            <a:xfrm>
              <a:off x="7304483" y="2891117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0" y="492760"/>
                  </a:moveTo>
                  <a:lnTo>
                    <a:pt x="1508759" y="492760"/>
                  </a:lnTo>
                  <a:lnTo>
                    <a:pt x="1508759" y="0"/>
                  </a:lnTo>
                  <a:lnTo>
                    <a:pt x="0" y="0"/>
                  </a:lnTo>
                  <a:lnTo>
                    <a:pt x="0" y="492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云资源变更</a:t>
              </a:r>
            </a:p>
          </p:txBody>
        </p:sp>
      </p:grpSp>
      <p:grpSp>
        <p:nvGrpSpPr>
          <p:cNvPr id="234" name="组合 233">
            <a:extLst>
              <a:ext uri="{FF2B5EF4-FFF2-40B4-BE49-F238E27FC236}">
                <a16:creationId xmlns:a16="http://schemas.microsoft.com/office/drawing/2014/main" id="{3AC6982E-78E3-CEC5-A53E-6464BD1E4961}"/>
              </a:ext>
            </a:extLst>
          </p:cNvPr>
          <p:cNvGrpSpPr/>
          <p:nvPr/>
        </p:nvGrpSpPr>
        <p:grpSpPr>
          <a:xfrm>
            <a:off x="4251176" y="2555119"/>
            <a:ext cx="1600200" cy="584199"/>
            <a:chOff x="7258762" y="2870798"/>
            <a:chExt cx="1600200" cy="584199"/>
          </a:xfrm>
        </p:grpSpPr>
        <p:sp>
          <p:nvSpPr>
            <p:cNvPr id="235" name="object 55">
              <a:extLst>
                <a:ext uri="{FF2B5EF4-FFF2-40B4-BE49-F238E27FC236}">
                  <a16:creationId xmlns:a16="http://schemas.microsoft.com/office/drawing/2014/main" id="{440F88C1-0D05-EC0D-CCFB-57539F9012A6}"/>
                </a:ext>
              </a:extLst>
            </p:cNvPr>
            <p:cNvSpPr/>
            <p:nvPr/>
          </p:nvSpPr>
          <p:spPr>
            <a:xfrm>
              <a:off x="7258762" y="2870798"/>
              <a:ext cx="1600200" cy="5841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6" name="object 56">
              <a:extLst>
                <a:ext uri="{FF2B5EF4-FFF2-40B4-BE49-F238E27FC236}">
                  <a16:creationId xmlns:a16="http://schemas.microsoft.com/office/drawing/2014/main" id="{6C3102C8-D513-DB4D-D1BA-798413C86920}"/>
                </a:ext>
              </a:extLst>
            </p:cNvPr>
            <p:cNvSpPr/>
            <p:nvPr/>
          </p:nvSpPr>
          <p:spPr>
            <a:xfrm>
              <a:off x="7304483" y="2891117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0" y="492760"/>
                  </a:moveTo>
                  <a:lnTo>
                    <a:pt x="1508759" y="492760"/>
                  </a:lnTo>
                  <a:lnTo>
                    <a:pt x="1508759" y="0"/>
                  </a:lnTo>
                  <a:lnTo>
                    <a:pt x="0" y="0"/>
                  </a:lnTo>
                  <a:lnTo>
                    <a:pt x="0" y="492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云资源撤销</a:t>
              </a:r>
            </a:p>
          </p:txBody>
        </p:sp>
      </p:grp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7FA19351-69ED-E665-71E7-A83EE589B532}"/>
              </a:ext>
            </a:extLst>
          </p:cNvPr>
          <p:cNvGrpSpPr/>
          <p:nvPr/>
        </p:nvGrpSpPr>
        <p:grpSpPr>
          <a:xfrm>
            <a:off x="2623884" y="2558395"/>
            <a:ext cx="1600200" cy="584199"/>
            <a:chOff x="7258762" y="2870798"/>
            <a:chExt cx="1600200" cy="584199"/>
          </a:xfrm>
        </p:grpSpPr>
        <p:sp>
          <p:nvSpPr>
            <p:cNvPr id="238" name="object 55">
              <a:extLst>
                <a:ext uri="{FF2B5EF4-FFF2-40B4-BE49-F238E27FC236}">
                  <a16:creationId xmlns:a16="http://schemas.microsoft.com/office/drawing/2014/main" id="{0AD3B48E-1378-1B74-BA1C-B1D000793608}"/>
                </a:ext>
              </a:extLst>
            </p:cNvPr>
            <p:cNvSpPr/>
            <p:nvPr/>
          </p:nvSpPr>
          <p:spPr>
            <a:xfrm>
              <a:off x="7258762" y="2870798"/>
              <a:ext cx="1600200" cy="5841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9" name="object 56">
              <a:extLst>
                <a:ext uri="{FF2B5EF4-FFF2-40B4-BE49-F238E27FC236}">
                  <a16:creationId xmlns:a16="http://schemas.microsoft.com/office/drawing/2014/main" id="{BF29FCBF-9855-1894-932C-7D7ABD2F1CE6}"/>
                </a:ext>
              </a:extLst>
            </p:cNvPr>
            <p:cNvSpPr/>
            <p:nvPr/>
          </p:nvSpPr>
          <p:spPr>
            <a:xfrm>
              <a:off x="7304483" y="2891117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0" y="492760"/>
                  </a:moveTo>
                  <a:lnTo>
                    <a:pt x="1508759" y="492760"/>
                  </a:lnTo>
                  <a:lnTo>
                    <a:pt x="1508759" y="0"/>
                  </a:lnTo>
                  <a:lnTo>
                    <a:pt x="0" y="0"/>
                  </a:lnTo>
                  <a:lnTo>
                    <a:pt x="0" y="492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zh-CN" altLang="en-US" sz="1200" b="1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云资源申请</a:t>
              </a:r>
              <a:endParaRPr lang="en-US" altLang="zh-CN" sz="1200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4" name="组合 263">
            <a:extLst>
              <a:ext uri="{FF2B5EF4-FFF2-40B4-BE49-F238E27FC236}">
                <a16:creationId xmlns:a16="http://schemas.microsoft.com/office/drawing/2014/main" id="{7A3346E8-EA7F-EAAE-F3D1-3D5E7F5700DA}"/>
              </a:ext>
            </a:extLst>
          </p:cNvPr>
          <p:cNvGrpSpPr/>
          <p:nvPr/>
        </p:nvGrpSpPr>
        <p:grpSpPr>
          <a:xfrm>
            <a:off x="7590451" y="3336450"/>
            <a:ext cx="1600200" cy="584199"/>
            <a:chOff x="7258762" y="2870798"/>
            <a:chExt cx="1600200" cy="584199"/>
          </a:xfrm>
        </p:grpSpPr>
        <p:sp>
          <p:nvSpPr>
            <p:cNvPr id="265" name="object 55">
              <a:extLst>
                <a:ext uri="{FF2B5EF4-FFF2-40B4-BE49-F238E27FC236}">
                  <a16:creationId xmlns:a16="http://schemas.microsoft.com/office/drawing/2014/main" id="{9C1D78BF-E92E-E744-362E-1CF59DECD54B}"/>
                </a:ext>
              </a:extLst>
            </p:cNvPr>
            <p:cNvSpPr/>
            <p:nvPr/>
          </p:nvSpPr>
          <p:spPr>
            <a:xfrm>
              <a:off x="7258762" y="2870798"/>
              <a:ext cx="1600200" cy="5841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6" name="object 56">
              <a:extLst>
                <a:ext uri="{FF2B5EF4-FFF2-40B4-BE49-F238E27FC236}">
                  <a16:creationId xmlns:a16="http://schemas.microsoft.com/office/drawing/2014/main" id="{F7D43B52-F01B-2DF2-F92C-C14BD189C913}"/>
                </a:ext>
              </a:extLst>
            </p:cNvPr>
            <p:cNvSpPr/>
            <p:nvPr/>
          </p:nvSpPr>
          <p:spPr>
            <a:xfrm>
              <a:off x="7304483" y="2891117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0" y="492760"/>
                  </a:moveTo>
                  <a:lnTo>
                    <a:pt x="1508759" y="492760"/>
                  </a:lnTo>
                  <a:lnTo>
                    <a:pt x="1508759" y="0"/>
                  </a:lnTo>
                  <a:lnTo>
                    <a:pt x="0" y="0"/>
                  </a:lnTo>
                  <a:lnTo>
                    <a:pt x="0" y="492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资料下载等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5157DB10-CECF-C244-8564-B0C4FF485728}"/>
              </a:ext>
            </a:extLst>
          </p:cNvPr>
          <p:cNvGrpSpPr/>
          <p:nvPr/>
        </p:nvGrpSpPr>
        <p:grpSpPr>
          <a:xfrm>
            <a:off x="5911260" y="3344802"/>
            <a:ext cx="1600200" cy="584199"/>
            <a:chOff x="7258762" y="2870798"/>
            <a:chExt cx="1600200" cy="584199"/>
          </a:xfrm>
        </p:grpSpPr>
        <p:sp>
          <p:nvSpPr>
            <p:cNvPr id="268" name="object 55">
              <a:extLst>
                <a:ext uri="{FF2B5EF4-FFF2-40B4-BE49-F238E27FC236}">
                  <a16:creationId xmlns:a16="http://schemas.microsoft.com/office/drawing/2014/main" id="{F3E05B37-4906-EFCD-47F2-35EE0817A938}"/>
                </a:ext>
              </a:extLst>
            </p:cNvPr>
            <p:cNvSpPr/>
            <p:nvPr/>
          </p:nvSpPr>
          <p:spPr>
            <a:xfrm>
              <a:off x="7258762" y="2870798"/>
              <a:ext cx="1600200" cy="5841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9" name="object 56">
              <a:extLst>
                <a:ext uri="{FF2B5EF4-FFF2-40B4-BE49-F238E27FC236}">
                  <a16:creationId xmlns:a16="http://schemas.microsoft.com/office/drawing/2014/main" id="{6E764E81-52F1-D537-0CA4-606B90E385D4}"/>
                </a:ext>
              </a:extLst>
            </p:cNvPr>
            <p:cNvSpPr/>
            <p:nvPr/>
          </p:nvSpPr>
          <p:spPr>
            <a:xfrm>
              <a:off x="7304483" y="2891117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0" y="492760"/>
                  </a:moveTo>
                  <a:lnTo>
                    <a:pt x="1508759" y="492760"/>
                  </a:lnTo>
                  <a:lnTo>
                    <a:pt x="1508759" y="0"/>
                  </a:lnTo>
                  <a:lnTo>
                    <a:pt x="0" y="0"/>
                  </a:lnTo>
                  <a:lnTo>
                    <a:pt x="0" y="492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zh-CN" altLang="en-US" sz="12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选云车</a:t>
              </a:r>
              <a:endPara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0" name="组合 269">
            <a:extLst>
              <a:ext uri="{FF2B5EF4-FFF2-40B4-BE49-F238E27FC236}">
                <a16:creationId xmlns:a16="http://schemas.microsoft.com/office/drawing/2014/main" id="{667482A0-D827-E3B6-012A-C7E738821FFA}"/>
              </a:ext>
            </a:extLst>
          </p:cNvPr>
          <p:cNvGrpSpPr/>
          <p:nvPr/>
        </p:nvGrpSpPr>
        <p:grpSpPr>
          <a:xfrm>
            <a:off x="4242732" y="3341054"/>
            <a:ext cx="1600200" cy="584199"/>
            <a:chOff x="7258762" y="2870798"/>
            <a:chExt cx="1600200" cy="584199"/>
          </a:xfrm>
        </p:grpSpPr>
        <p:sp>
          <p:nvSpPr>
            <p:cNvPr id="271" name="object 55">
              <a:extLst>
                <a:ext uri="{FF2B5EF4-FFF2-40B4-BE49-F238E27FC236}">
                  <a16:creationId xmlns:a16="http://schemas.microsoft.com/office/drawing/2014/main" id="{317B95CC-09DB-CA17-0D7C-4228FDB4C882}"/>
                </a:ext>
              </a:extLst>
            </p:cNvPr>
            <p:cNvSpPr/>
            <p:nvPr/>
          </p:nvSpPr>
          <p:spPr>
            <a:xfrm>
              <a:off x="7258762" y="2870798"/>
              <a:ext cx="1600200" cy="5841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2" name="object 56">
              <a:extLst>
                <a:ext uri="{FF2B5EF4-FFF2-40B4-BE49-F238E27FC236}">
                  <a16:creationId xmlns:a16="http://schemas.microsoft.com/office/drawing/2014/main" id="{02154057-9745-05E1-227D-67AD22D8043F}"/>
                </a:ext>
              </a:extLst>
            </p:cNvPr>
            <p:cNvSpPr/>
            <p:nvPr/>
          </p:nvSpPr>
          <p:spPr>
            <a:xfrm>
              <a:off x="7304483" y="2891117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0" y="492760"/>
                  </a:moveTo>
                  <a:lnTo>
                    <a:pt x="1508759" y="492760"/>
                  </a:lnTo>
                  <a:lnTo>
                    <a:pt x="1508759" y="0"/>
                  </a:lnTo>
                  <a:lnTo>
                    <a:pt x="0" y="0"/>
                  </a:lnTo>
                  <a:lnTo>
                    <a:pt x="0" y="492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个人中心</a:t>
              </a:r>
            </a:p>
          </p:txBody>
        </p:sp>
      </p:grpSp>
      <p:grpSp>
        <p:nvGrpSpPr>
          <p:cNvPr id="273" name="组合 272">
            <a:extLst>
              <a:ext uri="{FF2B5EF4-FFF2-40B4-BE49-F238E27FC236}">
                <a16:creationId xmlns:a16="http://schemas.microsoft.com/office/drawing/2014/main" id="{42B2C8F8-B4FE-3EAA-07B9-B20C086A9160}"/>
              </a:ext>
            </a:extLst>
          </p:cNvPr>
          <p:cNvGrpSpPr/>
          <p:nvPr/>
        </p:nvGrpSpPr>
        <p:grpSpPr>
          <a:xfrm>
            <a:off x="2615440" y="3344330"/>
            <a:ext cx="1600200" cy="584199"/>
            <a:chOff x="7258762" y="2870798"/>
            <a:chExt cx="1600200" cy="584199"/>
          </a:xfrm>
        </p:grpSpPr>
        <p:sp>
          <p:nvSpPr>
            <p:cNvPr id="274" name="object 55">
              <a:extLst>
                <a:ext uri="{FF2B5EF4-FFF2-40B4-BE49-F238E27FC236}">
                  <a16:creationId xmlns:a16="http://schemas.microsoft.com/office/drawing/2014/main" id="{74B88208-28F6-35CA-475F-55C3D3AC29CA}"/>
                </a:ext>
              </a:extLst>
            </p:cNvPr>
            <p:cNvSpPr/>
            <p:nvPr/>
          </p:nvSpPr>
          <p:spPr>
            <a:xfrm>
              <a:off x="7258762" y="2870798"/>
              <a:ext cx="1600200" cy="58419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5" name="object 56">
              <a:extLst>
                <a:ext uri="{FF2B5EF4-FFF2-40B4-BE49-F238E27FC236}">
                  <a16:creationId xmlns:a16="http://schemas.microsoft.com/office/drawing/2014/main" id="{5BE336D7-52FA-E1AE-22E1-B5B49AC49E4E}"/>
                </a:ext>
              </a:extLst>
            </p:cNvPr>
            <p:cNvSpPr/>
            <p:nvPr/>
          </p:nvSpPr>
          <p:spPr>
            <a:xfrm>
              <a:off x="7304483" y="2891117"/>
              <a:ext cx="1508760" cy="492759"/>
            </a:xfrm>
            <a:custGeom>
              <a:avLst/>
              <a:gdLst/>
              <a:ahLst/>
              <a:cxnLst/>
              <a:rect l="l" t="t" r="r" b="b"/>
              <a:pathLst>
                <a:path w="1508759" h="492760">
                  <a:moveTo>
                    <a:pt x="0" y="492760"/>
                  </a:moveTo>
                  <a:lnTo>
                    <a:pt x="1508759" y="492760"/>
                  </a:lnTo>
                  <a:lnTo>
                    <a:pt x="1508759" y="0"/>
                  </a:lnTo>
                  <a:lnTo>
                    <a:pt x="0" y="0"/>
                  </a:lnTo>
                  <a:lnTo>
                    <a:pt x="0" y="49276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algn="ctr"/>
              <a:r>
                <a:rPr lang="zh-CN" altLang="en-US" sz="1200" b="1" i="0" dirty="0">
                  <a:solidFill>
                    <a:srgbClr val="0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统计分析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77" name="文本框 276">
            <a:extLst>
              <a:ext uri="{FF2B5EF4-FFF2-40B4-BE49-F238E27FC236}">
                <a16:creationId xmlns:a16="http://schemas.microsoft.com/office/drawing/2014/main" id="{E990E4F2-920E-7817-30B6-B97EEF0C659B}"/>
              </a:ext>
            </a:extLst>
          </p:cNvPr>
          <p:cNvSpPr txBox="1"/>
          <p:nvPr/>
        </p:nvSpPr>
        <p:spPr>
          <a:xfrm>
            <a:off x="6057696" y="3571918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选云车管理、非国产软件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国产软件、硬件托管服务</a:t>
            </a: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FB75AC15-81BB-3EA7-4731-49A8638972CB}"/>
              </a:ext>
            </a:extLst>
          </p:cNvPr>
          <p:cNvSpPr txBox="1"/>
          <p:nvPr/>
        </p:nvSpPr>
        <p:spPr>
          <a:xfrm>
            <a:off x="4432205" y="3564376"/>
            <a:ext cx="1210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我的申请、我的审批</a:t>
            </a: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全量申请单、我的消息</a:t>
            </a:r>
          </a:p>
        </p:txBody>
      </p:sp>
      <p:sp>
        <p:nvSpPr>
          <p:cNvPr id="279" name="文本框 278">
            <a:extLst>
              <a:ext uri="{FF2B5EF4-FFF2-40B4-BE49-F238E27FC236}">
                <a16:creationId xmlns:a16="http://schemas.microsoft.com/office/drawing/2014/main" id="{85FA5A96-13D7-1ED8-CAAF-C1E5B09A23E3}"/>
              </a:ext>
            </a:extLst>
          </p:cNvPr>
          <p:cNvSpPr txBox="1"/>
          <p:nvPr/>
        </p:nvSpPr>
        <p:spPr>
          <a:xfrm>
            <a:off x="2755720" y="3572128"/>
            <a:ext cx="1313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统计分析、资源使用情况</a:t>
            </a:r>
          </a:p>
          <a:p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资源平均使用率</a:t>
            </a:r>
            <a:endParaRPr lang="en-US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0" name="文本框 279">
            <a:extLst>
              <a:ext uri="{FF2B5EF4-FFF2-40B4-BE49-F238E27FC236}">
                <a16:creationId xmlns:a16="http://schemas.microsoft.com/office/drawing/2014/main" id="{FA93DBA3-C0FB-C80B-6ED1-80D66A9188C3}"/>
              </a:ext>
            </a:extLst>
          </p:cNvPr>
          <p:cNvSpPr txBox="1"/>
          <p:nvPr/>
        </p:nvSpPr>
        <p:spPr>
          <a:xfrm>
            <a:off x="2581080" y="2790636"/>
            <a:ext cx="1649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服务申请、备份服务申请</a:t>
            </a:r>
          </a:p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服务申请、短信服务申请等</a:t>
            </a:r>
          </a:p>
        </p:txBody>
      </p:sp>
      <p:sp>
        <p:nvSpPr>
          <p:cNvPr id="281" name="文本框 280">
            <a:extLst>
              <a:ext uri="{FF2B5EF4-FFF2-40B4-BE49-F238E27FC236}">
                <a16:creationId xmlns:a16="http://schemas.microsoft.com/office/drawing/2014/main" id="{1E664618-3818-1703-B79F-9FC9D2181E74}"/>
              </a:ext>
            </a:extLst>
          </p:cNvPr>
          <p:cNvSpPr txBox="1"/>
          <p:nvPr/>
        </p:nvSpPr>
        <p:spPr>
          <a:xfrm>
            <a:off x="4278977" y="2774675"/>
            <a:ext cx="1649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服务撤销、备份服务撤销</a:t>
            </a:r>
          </a:p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服务撤销、短信服务撤销等</a:t>
            </a:r>
          </a:p>
        </p:txBody>
      </p:sp>
      <p:sp>
        <p:nvSpPr>
          <p:cNvPr id="282" name="文本框 281">
            <a:extLst>
              <a:ext uri="{FF2B5EF4-FFF2-40B4-BE49-F238E27FC236}">
                <a16:creationId xmlns:a16="http://schemas.microsoft.com/office/drawing/2014/main" id="{B1DCB49C-98AC-653C-F268-37447EE921A5}"/>
              </a:ext>
            </a:extLst>
          </p:cNvPr>
          <p:cNvSpPr txBox="1"/>
          <p:nvPr/>
        </p:nvSpPr>
        <p:spPr>
          <a:xfrm>
            <a:off x="5886222" y="2784859"/>
            <a:ext cx="1649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服务变更、备份服务变更</a:t>
            </a:r>
          </a:p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服务变更、短信服务变更等</a:t>
            </a:r>
          </a:p>
        </p:txBody>
      </p:sp>
      <p:sp>
        <p:nvSpPr>
          <p:cNvPr id="283" name="文本框 282">
            <a:extLst>
              <a:ext uri="{FF2B5EF4-FFF2-40B4-BE49-F238E27FC236}">
                <a16:creationId xmlns:a16="http://schemas.microsoft.com/office/drawing/2014/main" id="{FC61385F-AF25-D683-FEFE-CBBF627A7AF6}"/>
              </a:ext>
            </a:extLst>
          </p:cNvPr>
          <p:cNvSpPr txBox="1"/>
          <p:nvPr/>
        </p:nvSpPr>
        <p:spPr>
          <a:xfrm>
            <a:off x="7502057" y="2768974"/>
            <a:ext cx="1752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IaaS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服务协助、备份服务协助</a:t>
            </a:r>
          </a:p>
          <a:p>
            <a:pPr algn="ctr"/>
            <a:r>
              <a:rPr lang="en-US" altLang="zh-CN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服务协助、灾备国密服务协助</a:t>
            </a:r>
          </a:p>
        </p:txBody>
      </p:sp>
      <p:sp>
        <p:nvSpPr>
          <p:cNvPr id="284" name="文本框 283">
            <a:extLst>
              <a:ext uri="{FF2B5EF4-FFF2-40B4-BE49-F238E27FC236}">
                <a16:creationId xmlns:a16="http://schemas.microsoft.com/office/drawing/2014/main" id="{744A1E9B-1EF9-5163-473C-2F62C590B318}"/>
              </a:ext>
            </a:extLst>
          </p:cNvPr>
          <p:cNvSpPr txBox="1"/>
          <p:nvPr/>
        </p:nvSpPr>
        <p:spPr>
          <a:xfrm>
            <a:off x="7884646" y="3567730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政策依据、最新动态</a:t>
            </a:r>
          </a:p>
          <a:p>
            <a:pPr algn="ctr"/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操作手册、申请指引</a:t>
            </a:r>
          </a:p>
        </p:txBody>
      </p:sp>
      <p:sp>
        <p:nvSpPr>
          <p:cNvPr id="285" name="文本框 284">
            <a:extLst>
              <a:ext uri="{FF2B5EF4-FFF2-40B4-BE49-F238E27FC236}">
                <a16:creationId xmlns:a16="http://schemas.microsoft.com/office/drawing/2014/main" id="{09373136-FF4C-AF21-BA2F-3EB2CF6F0D59}"/>
              </a:ext>
            </a:extLst>
          </p:cNvPr>
          <p:cNvSpPr txBox="1"/>
          <p:nvPr/>
        </p:nvSpPr>
        <p:spPr>
          <a:xfrm>
            <a:off x="2556965" y="2237214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服务能力</a:t>
            </a:r>
          </a:p>
        </p:txBody>
      </p:sp>
      <p:sp>
        <p:nvSpPr>
          <p:cNvPr id="286" name="矩形 285">
            <a:extLst>
              <a:ext uri="{FF2B5EF4-FFF2-40B4-BE49-F238E27FC236}">
                <a16:creationId xmlns:a16="http://schemas.microsoft.com/office/drawing/2014/main" id="{CFC09993-21DC-11C3-9D35-C540F311210B}"/>
              </a:ext>
            </a:extLst>
          </p:cNvPr>
          <p:cNvSpPr/>
          <p:nvPr/>
        </p:nvSpPr>
        <p:spPr>
          <a:xfrm>
            <a:off x="2315496" y="4396205"/>
            <a:ext cx="980331" cy="1045380"/>
          </a:xfrm>
          <a:prstGeom prst="rect">
            <a:avLst/>
          </a:prstGeom>
          <a:solidFill>
            <a:schemeClr val="accent1">
              <a:lumMod val="20000"/>
              <a:lumOff val="80000"/>
              <a:alpha val="0"/>
            </a:schemeClr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7" name="矩形 286">
            <a:extLst>
              <a:ext uri="{FF2B5EF4-FFF2-40B4-BE49-F238E27FC236}">
                <a16:creationId xmlns:a16="http://schemas.microsoft.com/office/drawing/2014/main" id="{1D0AE55D-3ABF-D357-4287-F8ED8C98B2A3}"/>
              </a:ext>
            </a:extLst>
          </p:cNvPr>
          <p:cNvSpPr/>
          <p:nvPr/>
        </p:nvSpPr>
        <p:spPr>
          <a:xfrm>
            <a:off x="8570593" y="4386043"/>
            <a:ext cx="980331" cy="1045380"/>
          </a:xfrm>
          <a:prstGeom prst="rect">
            <a:avLst/>
          </a:prstGeom>
          <a:solidFill>
            <a:schemeClr val="accent1">
              <a:lumMod val="20000"/>
              <a:lumOff val="80000"/>
              <a:alpha val="0"/>
            </a:schemeClr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8" name="文本框 287">
            <a:extLst>
              <a:ext uri="{FF2B5EF4-FFF2-40B4-BE49-F238E27FC236}">
                <a16:creationId xmlns:a16="http://schemas.microsoft.com/office/drawing/2014/main" id="{B3DBD19F-1C2A-64C3-A030-3136A3F5B97C}"/>
              </a:ext>
            </a:extLst>
          </p:cNvPr>
          <p:cNvSpPr txBox="1"/>
          <p:nvPr/>
        </p:nvSpPr>
        <p:spPr>
          <a:xfrm>
            <a:off x="2345377" y="4218124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运维能力</a:t>
            </a:r>
          </a:p>
        </p:txBody>
      </p:sp>
      <p:sp>
        <p:nvSpPr>
          <p:cNvPr id="289" name="文本框 288">
            <a:extLst>
              <a:ext uri="{FF2B5EF4-FFF2-40B4-BE49-F238E27FC236}">
                <a16:creationId xmlns:a16="http://schemas.microsoft.com/office/drawing/2014/main" id="{764B8AC3-E470-8D34-9D25-E60EE816F5A6}"/>
              </a:ext>
            </a:extLst>
          </p:cNvPr>
          <p:cNvSpPr txBox="1"/>
          <p:nvPr/>
        </p:nvSpPr>
        <p:spPr>
          <a:xfrm>
            <a:off x="8590344" y="4242316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运营能力</a:t>
            </a:r>
          </a:p>
        </p:txBody>
      </p:sp>
      <p:grpSp>
        <p:nvGrpSpPr>
          <p:cNvPr id="291" name="组合 290">
            <a:extLst>
              <a:ext uri="{FF2B5EF4-FFF2-40B4-BE49-F238E27FC236}">
                <a16:creationId xmlns:a16="http://schemas.microsoft.com/office/drawing/2014/main" id="{7EC0F1C0-622D-7223-BA6F-531557D6BD10}"/>
              </a:ext>
            </a:extLst>
          </p:cNvPr>
          <p:cNvGrpSpPr/>
          <p:nvPr/>
        </p:nvGrpSpPr>
        <p:grpSpPr>
          <a:xfrm>
            <a:off x="2306618" y="6080640"/>
            <a:ext cx="7363460" cy="480131"/>
            <a:chOff x="1931749" y="6030552"/>
            <a:chExt cx="7363460" cy="480131"/>
          </a:xfrm>
        </p:grpSpPr>
        <p:sp>
          <p:nvSpPr>
            <p:cNvPr id="219" name="矩形 218">
              <a:extLst>
                <a:ext uri="{FF2B5EF4-FFF2-40B4-BE49-F238E27FC236}">
                  <a16:creationId xmlns:a16="http://schemas.microsoft.com/office/drawing/2014/main" id="{239D8AEB-E823-8CF0-E0AD-A8C3F92768B8}"/>
                </a:ext>
              </a:extLst>
            </p:cNvPr>
            <p:cNvSpPr/>
            <p:nvPr/>
          </p:nvSpPr>
          <p:spPr>
            <a:xfrm>
              <a:off x="1931749" y="6030552"/>
              <a:ext cx="7363460" cy="480131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BEBEBE"/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 dirty="0">
                <a:solidFill>
                  <a:srgbClr val="7E8EB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5" name="矩形: 圆角 214">
              <a:extLst>
                <a:ext uri="{FF2B5EF4-FFF2-40B4-BE49-F238E27FC236}">
                  <a16:creationId xmlns:a16="http://schemas.microsoft.com/office/drawing/2014/main" id="{3F760C3B-AD00-D481-519E-279F3CD82CE0}"/>
                </a:ext>
              </a:extLst>
            </p:cNvPr>
            <p:cNvSpPr/>
            <p:nvPr/>
          </p:nvSpPr>
          <p:spPr>
            <a:xfrm>
              <a:off x="2926684" y="6134586"/>
              <a:ext cx="1033202" cy="29023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计算资源</a:t>
              </a:r>
            </a:p>
          </p:txBody>
        </p:sp>
        <p:sp>
          <p:nvSpPr>
            <p:cNvPr id="216" name="矩形: 圆角 215">
              <a:extLst>
                <a:ext uri="{FF2B5EF4-FFF2-40B4-BE49-F238E27FC236}">
                  <a16:creationId xmlns:a16="http://schemas.microsoft.com/office/drawing/2014/main" id="{D3A3E0D0-B074-6FE1-E55C-A196B32CC9D9}"/>
                </a:ext>
              </a:extLst>
            </p:cNvPr>
            <p:cNvSpPr/>
            <p:nvPr/>
          </p:nvSpPr>
          <p:spPr>
            <a:xfrm>
              <a:off x="4238889" y="6134586"/>
              <a:ext cx="1033202" cy="29023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存储资源</a:t>
              </a:r>
            </a:p>
          </p:txBody>
        </p:sp>
        <p:sp>
          <p:nvSpPr>
            <p:cNvPr id="217" name="矩形: 圆角 216">
              <a:extLst>
                <a:ext uri="{FF2B5EF4-FFF2-40B4-BE49-F238E27FC236}">
                  <a16:creationId xmlns:a16="http://schemas.microsoft.com/office/drawing/2014/main" id="{7D64C8B1-A09C-F4C9-159F-503D738CBC19}"/>
                </a:ext>
              </a:extLst>
            </p:cNvPr>
            <p:cNvSpPr/>
            <p:nvPr/>
          </p:nvSpPr>
          <p:spPr>
            <a:xfrm>
              <a:off x="5514071" y="6144494"/>
              <a:ext cx="1033202" cy="29023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</a:t>
              </a:r>
            </a:p>
          </p:txBody>
        </p:sp>
        <p:sp>
          <p:nvSpPr>
            <p:cNvPr id="218" name="矩形: 圆角 217">
              <a:extLst>
                <a:ext uri="{FF2B5EF4-FFF2-40B4-BE49-F238E27FC236}">
                  <a16:creationId xmlns:a16="http://schemas.microsoft.com/office/drawing/2014/main" id="{E2C5A727-E0D6-9A2C-2A04-1060B5592DDE}"/>
                </a:ext>
              </a:extLst>
            </p:cNvPr>
            <p:cNvSpPr/>
            <p:nvPr/>
          </p:nvSpPr>
          <p:spPr>
            <a:xfrm>
              <a:off x="6854783" y="6139066"/>
              <a:ext cx="1033202" cy="29023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</a:t>
              </a:r>
            </a:p>
          </p:txBody>
        </p:sp>
        <p:sp>
          <p:nvSpPr>
            <p:cNvPr id="220" name="文本框 219">
              <a:extLst>
                <a:ext uri="{FF2B5EF4-FFF2-40B4-BE49-F238E27FC236}">
                  <a16:creationId xmlns:a16="http://schemas.microsoft.com/office/drawing/2014/main" id="{7B229D1D-C6ED-DCF0-4FD1-2B0C15C66292}"/>
                </a:ext>
              </a:extLst>
            </p:cNvPr>
            <p:cNvSpPr txBox="1"/>
            <p:nvPr/>
          </p:nvSpPr>
          <p:spPr>
            <a:xfrm>
              <a:off x="2047335" y="6099519"/>
              <a:ext cx="6671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kumimoji="1"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IaaS</a:t>
              </a:r>
              <a:endParaRPr kumimoji="1"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0" name="矩形: 圆角 289">
              <a:extLst>
                <a:ext uri="{FF2B5EF4-FFF2-40B4-BE49-F238E27FC236}">
                  <a16:creationId xmlns:a16="http://schemas.microsoft.com/office/drawing/2014/main" id="{03EAB0DF-CD43-931B-CE4C-A6B946617235}"/>
                </a:ext>
              </a:extLst>
            </p:cNvPr>
            <p:cNvSpPr/>
            <p:nvPr/>
          </p:nvSpPr>
          <p:spPr>
            <a:xfrm>
              <a:off x="8166988" y="6139066"/>
              <a:ext cx="1033202" cy="29023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其它</a:t>
              </a:r>
            </a:p>
          </p:txBody>
        </p:sp>
      </p:grpSp>
      <p:grpSp>
        <p:nvGrpSpPr>
          <p:cNvPr id="300" name="组合 299">
            <a:extLst>
              <a:ext uri="{FF2B5EF4-FFF2-40B4-BE49-F238E27FC236}">
                <a16:creationId xmlns:a16="http://schemas.microsoft.com/office/drawing/2014/main" id="{17A77250-B5B4-67EE-726E-07399E6CF406}"/>
              </a:ext>
            </a:extLst>
          </p:cNvPr>
          <p:cNvGrpSpPr/>
          <p:nvPr/>
        </p:nvGrpSpPr>
        <p:grpSpPr>
          <a:xfrm>
            <a:off x="10083765" y="2608483"/>
            <a:ext cx="1414483" cy="2677656"/>
            <a:chOff x="9940056" y="2159733"/>
            <a:chExt cx="1414483" cy="2677656"/>
          </a:xfrm>
        </p:grpSpPr>
        <p:sp>
          <p:nvSpPr>
            <p:cNvPr id="147" name="object 23">
              <a:extLst>
                <a:ext uri="{FF2B5EF4-FFF2-40B4-BE49-F238E27FC236}">
                  <a16:creationId xmlns:a16="http://schemas.microsoft.com/office/drawing/2014/main" id="{12AFBB3D-79E9-C77F-DF11-C7B1B5F31E43}"/>
                </a:ext>
              </a:extLst>
            </p:cNvPr>
            <p:cNvSpPr txBox="1"/>
            <p:nvPr/>
          </p:nvSpPr>
          <p:spPr>
            <a:xfrm>
              <a:off x="9940056" y="2159733"/>
              <a:ext cx="1414483" cy="2677656"/>
            </a:xfrm>
            <a:prstGeom prst="rect">
              <a:avLst/>
            </a:prstGeom>
            <a:ln w="5085">
              <a:solidFill>
                <a:srgbClr val="BEBEBE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sz="1800" dirty="0">
                <a:latin typeface="Times New Roman" panose="02020603050405020304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Times New Roman" panose="02020603050405020304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Times New Roman" panose="02020603050405020304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Times New Roman" panose="02020603050405020304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lang="en-US" sz="1400" dirty="0">
                <a:latin typeface="微软雅黑" panose="020B0503020204020204" charset="-122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lang="en-US" sz="1400" dirty="0">
                <a:latin typeface="微软雅黑" panose="020B0503020204020204" charset="-122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lang="en-US" sz="1400" dirty="0">
                <a:latin typeface="微软雅黑" panose="020B0503020204020204" charset="-122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lang="en-US" sz="1400" dirty="0">
                <a:latin typeface="微软雅黑" panose="020B0503020204020204" charset="-122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lang="en-US" sz="1400" dirty="0">
                <a:latin typeface="微软雅黑" panose="020B0503020204020204" charset="-122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lang="en-US" sz="1400" dirty="0">
                <a:latin typeface="微软雅黑" panose="020B0503020204020204" charset="-122"/>
                <a:cs typeface="Times New Roman" panose="02020603050405020304"/>
              </a:endParaRPr>
            </a:p>
            <a:p>
              <a:pPr>
                <a:lnSpc>
                  <a:spcPct val="100000"/>
                </a:lnSpc>
              </a:pPr>
              <a:endParaRPr sz="1800" dirty="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93" name="矩形 292">
              <a:extLst>
                <a:ext uri="{FF2B5EF4-FFF2-40B4-BE49-F238E27FC236}">
                  <a16:creationId xmlns:a16="http://schemas.microsoft.com/office/drawing/2014/main" id="{E965BC11-7CB0-5B25-786D-EE14E62C2090}"/>
                </a:ext>
              </a:extLst>
            </p:cNvPr>
            <p:cNvSpPr/>
            <p:nvPr/>
          </p:nvSpPr>
          <p:spPr>
            <a:xfrm>
              <a:off x="10067278" y="2270979"/>
              <a:ext cx="1148621" cy="135464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矩形 297">
              <a:extLst>
                <a:ext uri="{FF2B5EF4-FFF2-40B4-BE49-F238E27FC236}">
                  <a16:creationId xmlns:a16="http://schemas.microsoft.com/office/drawing/2014/main" id="{2FE785A2-C042-F958-37CA-3523D02FBDE0}"/>
                </a:ext>
              </a:extLst>
            </p:cNvPr>
            <p:cNvSpPr/>
            <p:nvPr/>
          </p:nvSpPr>
          <p:spPr>
            <a:xfrm>
              <a:off x="10067849" y="3753538"/>
              <a:ext cx="1148621" cy="103902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object 18">
              <a:extLst>
                <a:ext uri="{FF2B5EF4-FFF2-40B4-BE49-F238E27FC236}">
                  <a16:creationId xmlns:a16="http://schemas.microsoft.com/office/drawing/2014/main" id="{D44374DB-F39A-014A-06C2-13C42D318CD9}"/>
                </a:ext>
              </a:extLst>
            </p:cNvPr>
            <p:cNvSpPr txBox="1"/>
            <p:nvPr/>
          </p:nvSpPr>
          <p:spPr>
            <a:xfrm>
              <a:off x="10160265" y="2367183"/>
              <a:ext cx="924560" cy="200177"/>
            </a:xfrm>
            <a:prstGeom prst="rect">
              <a:avLst/>
            </a:prstGeom>
            <a:solidFill>
              <a:schemeClr val="bg1"/>
            </a:solidFill>
            <a:ln w="10159">
              <a:solidFill>
                <a:srgbClr val="767070"/>
              </a:solidFill>
            </a:ln>
          </p:spPr>
          <p:txBody>
            <a:bodyPr vert="horz" wrap="square" lIns="0" tIns="45085" rIns="0" bIns="0" rtlCol="0">
              <a:spAutoFit/>
            </a:bodyPr>
            <a:lstStyle>
              <a:defPPr>
                <a:defRPr lang="zh-CN"/>
              </a:defPPr>
              <a:lvl1pPr algn="ctr">
                <a:defRPr sz="1000"/>
              </a:lvl1pPr>
            </a:lstStyle>
            <a:p>
              <a:r>
                <a:rPr lang="zh-CN" altLang="en-US" dirty="0"/>
                <a:t>大数据普查</a:t>
              </a:r>
              <a:endParaRPr dirty="0"/>
            </a:p>
          </p:txBody>
        </p:sp>
        <p:sp>
          <p:nvSpPr>
            <p:cNvPr id="143" name="object 19">
              <a:extLst>
                <a:ext uri="{FF2B5EF4-FFF2-40B4-BE49-F238E27FC236}">
                  <a16:creationId xmlns:a16="http://schemas.microsoft.com/office/drawing/2014/main" id="{35D50B7D-2644-F7A4-9309-FCB98E32610D}"/>
                </a:ext>
              </a:extLst>
            </p:cNvPr>
            <p:cNvSpPr txBox="1"/>
            <p:nvPr/>
          </p:nvSpPr>
          <p:spPr>
            <a:xfrm>
              <a:off x="10160265" y="2676627"/>
              <a:ext cx="924560" cy="199414"/>
            </a:xfrm>
            <a:prstGeom prst="rect">
              <a:avLst/>
            </a:prstGeom>
            <a:solidFill>
              <a:schemeClr val="bg1"/>
            </a:solidFill>
            <a:ln w="10159">
              <a:solidFill>
                <a:srgbClr val="767070"/>
              </a:solidFill>
            </a:ln>
          </p:spPr>
          <p:txBody>
            <a:bodyPr vert="horz" wrap="square" lIns="0" tIns="45085" rIns="0" bIns="0" rtlCol="0">
              <a:spAutoFit/>
            </a:bodyPr>
            <a:lstStyle/>
            <a:p>
              <a:pPr algn="ctr"/>
              <a:r>
                <a:rPr lang="zh-CN" altLang="en-US" sz="1000" dirty="0"/>
                <a:t>统一身份认证</a:t>
              </a:r>
            </a:p>
          </p:txBody>
        </p:sp>
        <p:sp>
          <p:nvSpPr>
            <p:cNvPr id="145" name="object 21">
              <a:extLst>
                <a:ext uri="{FF2B5EF4-FFF2-40B4-BE49-F238E27FC236}">
                  <a16:creationId xmlns:a16="http://schemas.microsoft.com/office/drawing/2014/main" id="{E03F195F-A2DA-EC31-52D0-19CCD1444263}"/>
                </a:ext>
              </a:extLst>
            </p:cNvPr>
            <p:cNvSpPr txBox="1"/>
            <p:nvPr/>
          </p:nvSpPr>
          <p:spPr>
            <a:xfrm>
              <a:off x="10160265" y="2992321"/>
              <a:ext cx="924560" cy="199414"/>
            </a:xfrm>
            <a:prstGeom prst="rect">
              <a:avLst/>
            </a:prstGeom>
            <a:solidFill>
              <a:schemeClr val="bg1"/>
            </a:solidFill>
            <a:ln w="10159">
              <a:solidFill>
                <a:srgbClr val="767070"/>
              </a:solidFill>
            </a:ln>
          </p:spPr>
          <p:txBody>
            <a:bodyPr vert="horz" wrap="square" lIns="0" tIns="45085" rIns="0" bIns="0" rtlCol="0">
              <a:spAutoFit/>
            </a:bodyPr>
            <a:lstStyle>
              <a:defPPr>
                <a:defRPr lang="zh-CN"/>
              </a:defPPr>
              <a:lvl1pPr algn="ctr">
                <a:defRPr sz="1000"/>
              </a:lvl1pPr>
            </a:lstStyle>
            <a:p>
              <a:r>
                <a:rPr lang="zh-CN" altLang="en-US" dirty="0"/>
                <a:t>短</a:t>
              </a:r>
              <a:r>
                <a:rPr lang="zh-CN" altLang="en-US"/>
                <a:t>信平台</a:t>
              </a:r>
              <a:endParaRPr lang="en-US" altLang="zh-CN" dirty="0"/>
            </a:p>
          </p:txBody>
        </p:sp>
        <p:sp>
          <p:nvSpPr>
            <p:cNvPr id="146" name="object 22">
              <a:extLst>
                <a:ext uri="{FF2B5EF4-FFF2-40B4-BE49-F238E27FC236}">
                  <a16:creationId xmlns:a16="http://schemas.microsoft.com/office/drawing/2014/main" id="{2FB88FAF-0838-AB05-2975-9315687E9C4B}"/>
                </a:ext>
              </a:extLst>
            </p:cNvPr>
            <p:cNvSpPr txBox="1"/>
            <p:nvPr/>
          </p:nvSpPr>
          <p:spPr>
            <a:xfrm>
              <a:off x="10160265" y="3322968"/>
              <a:ext cx="924560" cy="199414"/>
            </a:xfrm>
            <a:prstGeom prst="rect">
              <a:avLst/>
            </a:prstGeom>
            <a:solidFill>
              <a:schemeClr val="bg1"/>
            </a:solidFill>
            <a:ln w="10159">
              <a:solidFill>
                <a:srgbClr val="767070"/>
              </a:solidFill>
            </a:ln>
          </p:spPr>
          <p:txBody>
            <a:bodyPr vert="horz" wrap="square" lIns="0" tIns="45085" rIns="0" bIns="0" rtlCol="0">
              <a:spAutoFit/>
            </a:bodyPr>
            <a:lstStyle>
              <a:defPPr>
                <a:defRPr lang="zh-CN"/>
              </a:defPPr>
              <a:lvl1pPr algn="ctr">
                <a:defRPr sz="1000"/>
              </a:lvl1pPr>
            </a:lstStyle>
            <a:p>
              <a:r>
                <a:rPr lang="zh-CN" altLang="en-US" dirty="0"/>
                <a:t>粤政易</a:t>
              </a:r>
              <a:endParaRPr lang="en-US" altLang="zh-CN" dirty="0"/>
            </a:p>
          </p:txBody>
        </p:sp>
        <p:sp>
          <p:nvSpPr>
            <p:cNvPr id="294" name="object 18">
              <a:extLst>
                <a:ext uri="{FF2B5EF4-FFF2-40B4-BE49-F238E27FC236}">
                  <a16:creationId xmlns:a16="http://schemas.microsoft.com/office/drawing/2014/main" id="{AA5FD68D-6F7C-C186-B27F-A19A47D438E8}"/>
                </a:ext>
              </a:extLst>
            </p:cNvPr>
            <p:cNvSpPr txBox="1"/>
            <p:nvPr/>
          </p:nvSpPr>
          <p:spPr>
            <a:xfrm>
              <a:off x="10187470" y="3894567"/>
              <a:ext cx="924560" cy="200177"/>
            </a:xfrm>
            <a:prstGeom prst="rect">
              <a:avLst/>
            </a:prstGeom>
            <a:solidFill>
              <a:schemeClr val="bg1"/>
            </a:solidFill>
            <a:ln w="10159">
              <a:solidFill>
                <a:srgbClr val="767070"/>
              </a:solidFill>
            </a:ln>
          </p:spPr>
          <p:txBody>
            <a:bodyPr vert="horz" wrap="square" lIns="0" tIns="45085" rIns="0" bIns="0" rtlCol="0">
              <a:spAutoFit/>
            </a:bodyPr>
            <a:lstStyle>
              <a:defPPr>
                <a:defRPr lang="zh-CN"/>
              </a:defPPr>
              <a:lvl1pPr algn="ctr">
                <a:defRPr sz="1000"/>
              </a:lvl1pPr>
            </a:lstStyle>
            <a:p>
              <a:r>
                <a:rPr lang="zh-CN" altLang="en-US" sz="1000" dirty="0"/>
                <a:t>省级政务云</a:t>
              </a:r>
              <a:endParaRPr lang="ja-JP" altLang="en-US" sz="1000" dirty="0"/>
            </a:p>
          </p:txBody>
        </p:sp>
        <p:sp>
          <p:nvSpPr>
            <p:cNvPr id="295" name="object 19">
              <a:extLst>
                <a:ext uri="{FF2B5EF4-FFF2-40B4-BE49-F238E27FC236}">
                  <a16:creationId xmlns:a16="http://schemas.microsoft.com/office/drawing/2014/main" id="{7EE0850C-D667-59FB-96AA-CC2546C58C59}"/>
                </a:ext>
              </a:extLst>
            </p:cNvPr>
            <p:cNvSpPr txBox="1"/>
            <p:nvPr/>
          </p:nvSpPr>
          <p:spPr>
            <a:xfrm>
              <a:off x="10187470" y="4204011"/>
              <a:ext cx="924560" cy="199414"/>
            </a:xfrm>
            <a:prstGeom prst="rect">
              <a:avLst/>
            </a:prstGeom>
            <a:solidFill>
              <a:schemeClr val="bg1"/>
            </a:solidFill>
            <a:ln w="10159">
              <a:solidFill>
                <a:srgbClr val="767070"/>
              </a:solidFill>
            </a:ln>
          </p:spPr>
          <p:txBody>
            <a:bodyPr vert="horz" wrap="square" lIns="0" tIns="45085" rIns="0" bIns="0" rtlCol="0">
              <a:spAutoFit/>
            </a:bodyPr>
            <a:lstStyle/>
            <a:p>
              <a:pPr algn="ctr"/>
              <a:r>
                <a:rPr lang="zh-CN" altLang="en-US" sz="1000" b="0" dirty="0"/>
                <a:t>国产云</a:t>
              </a:r>
              <a:endParaRPr lang="ja-JP" altLang="en-US" sz="1000" b="0" dirty="0"/>
            </a:p>
          </p:txBody>
        </p:sp>
        <p:sp>
          <p:nvSpPr>
            <p:cNvPr id="296" name="object 21">
              <a:extLst>
                <a:ext uri="{FF2B5EF4-FFF2-40B4-BE49-F238E27FC236}">
                  <a16:creationId xmlns:a16="http://schemas.microsoft.com/office/drawing/2014/main" id="{3D5EA7F5-B138-5DE9-1749-0056D911B648}"/>
                </a:ext>
              </a:extLst>
            </p:cNvPr>
            <p:cNvSpPr txBox="1"/>
            <p:nvPr/>
          </p:nvSpPr>
          <p:spPr>
            <a:xfrm>
              <a:off x="10187470" y="4519705"/>
              <a:ext cx="924560" cy="199414"/>
            </a:xfrm>
            <a:prstGeom prst="rect">
              <a:avLst/>
            </a:prstGeom>
            <a:solidFill>
              <a:schemeClr val="bg1"/>
            </a:solidFill>
            <a:ln w="10159">
              <a:solidFill>
                <a:srgbClr val="767070"/>
              </a:solidFill>
            </a:ln>
          </p:spPr>
          <p:txBody>
            <a:bodyPr vert="horz" wrap="square" lIns="0" tIns="45085" rIns="0" bIns="0" rtlCol="0">
              <a:spAutoFit/>
            </a:bodyPr>
            <a:lstStyle>
              <a:defPPr>
                <a:defRPr lang="zh-CN"/>
              </a:defPPr>
              <a:lvl1pPr algn="ctr">
                <a:defRPr sz="1000"/>
              </a:lvl1pPr>
            </a:lstStyle>
            <a:p>
              <a:r>
                <a:rPr lang="zh-CN" altLang="en-US" b="0" dirty="0"/>
                <a:t>地市政务云</a:t>
              </a:r>
              <a:endParaRPr lang="ja-JP" altLang="en-US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1379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757E11B-FF58-FF66-FE94-6A5D3AD75DC6}"/>
              </a:ext>
            </a:extLst>
          </p:cNvPr>
          <p:cNvSpPr/>
          <p:nvPr/>
        </p:nvSpPr>
        <p:spPr>
          <a:xfrm>
            <a:off x="149290" y="1881917"/>
            <a:ext cx="11690279" cy="2924254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78CF6EB-BA94-E76F-BF1B-D1BB854133FA}"/>
              </a:ext>
            </a:extLst>
          </p:cNvPr>
          <p:cNvSpPr/>
          <p:nvPr/>
        </p:nvSpPr>
        <p:spPr>
          <a:xfrm>
            <a:off x="149290" y="4986781"/>
            <a:ext cx="11690279" cy="60318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02029" y="57875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“粤基座”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功能架构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6E6F79AD-9F4E-8E5E-81C0-CB8E1EA50D6A}"/>
              </a:ext>
            </a:extLst>
          </p:cNvPr>
          <p:cNvSpPr/>
          <p:nvPr/>
        </p:nvSpPr>
        <p:spPr>
          <a:xfrm>
            <a:off x="149290" y="1242837"/>
            <a:ext cx="5093430" cy="3801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统一服务门户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7E96E3D-FFEA-1769-9B22-4A57121430EF}"/>
              </a:ext>
            </a:extLst>
          </p:cNvPr>
          <p:cNvSpPr/>
          <p:nvPr/>
        </p:nvSpPr>
        <p:spPr>
          <a:xfrm>
            <a:off x="5908787" y="1252168"/>
            <a:ext cx="5930781" cy="37455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latin typeface="微软雅黑" panose="020B0503020204020204" charset="-122"/>
                <a:ea typeface="微软雅黑" panose="020B0503020204020204" charset="-122"/>
              </a:rPr>
              <a:t>统一运营门户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F266FC7F-065A-9D4F-72B5-A738323671A1}"/>
              </a:ext>
            </a:extLst>
          </p:cNvPr>
          <p:cNvSpPr/>
          <p:nvPr/>
        </p:nvSpPr>
        <p:spPr>
          <a:xfrm>
            <a:off x="2016284" y="3380648"/>
            <a:ext cx="2527435" cy="12811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7CEFA193-3206-C791-AC3D-6F8D89F5EAE5}"/>
              </a:ext>
            </a:extLst>
          </p:cNvPr>
          <p:cNvSpPr/>
          <p:nvPr/>
        </p:nvSpPr>
        <p:spPr>
          <a:xfrm>
            <a:off x="2151964" y="3721132"/>
            <a:ext cx="1076128" cy="3536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用户权限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58256A3-33EB-BD7E-C1B2-07660E37DE93}"/>
              </a:ext>
            </a:extLst>
          </p:cNvPr>
          <p:cNvSpPr/>
          <p:nvPr/>
        </p:nvSpPr>
        <p:spPr>
          <a:xfrm>
            <a:off x="2151964" y="4144156"/>
            <a:ext cx="1076128" cy="3536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订单审批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C1E5E6DC-7772-7292-0AF8-76E511138117}"/>
              </a:ext>
            </a:extLst>
          </p:cNvPr>
          <p:cNvSpPr/>
          <p:nvPr/>
        </p:nvSpPr>
        <p:spPr>
          <a:xfrm>
            <a:off x="3324632" y="3721131"/>
            <a:ext cx="1076127" cy="35361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产品发布</a:t>
            </a: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5CBD524D-4063-CE2B-7237-55EB9C9811FD}"/>
              </a:ext>
            </a:extLst>
          </p:cNvPr>
          <p:cNvSpPr/>
          <p:nvPr/>
        </p:nvSpPr>
        <p:spPr>
          <a:xfrm>
            <a:off x="3324631" y="4142547"/>
            <a:ext cx="1076128" cy="354413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表单管理</a:t>
            </a: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A52879A-E59A-EA27-F7F6-4B1D4CACF104}"/>
              </a:ext>
            </a:extLst>
          </p:cNvPr>
          <p:cNvSpPr/>
          <p:nvPr/>
        </p:nvSpPr>
        <p:spPr>
          <a:xfrm>
            <a:off x="7432576" y="3427426"/>
            <a:ext cx="2816271" cy="12765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4A5DDEA-886D-3944-E53C-39EA84280746}"/>
              </a:ext>
            </a:extLst>
          </p:cNvPr>
          <p:cNvSpPr/>
          <p:nvPr/>
        </p:nvSpPr>
        <p:spPr>
          <a:xfrm>
            <a:off x="7668807" y="3728523"/>
            <a:ext cx="1164043" cy="3976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产品信息</a:t>
            </a: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0F623048-E187-6AC2-A06C-0287E37196FD}"/>
              </a:ext>
            </a:extLst>
          </p:cNvPr>
          <p:cNvSpPr/>
          <p:nvPr/>
        </p:nvSpPr>
        <p:spPr>
          <a:xfrm>
            <a:off x="7668807" y="4244855"/>
            <a:ext cx="1164043" cy="3976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账单信息</a:t>
            </a: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E1A2A371-326D-9EF0-096C-401A5F08735F}"/>
              </a:ext>
            </a:extLst>
          </p:cNvPr>
          <p:cNvSpPr/>
          <p:nvPr/>
        </p:nvSpPr>
        <p:spPr>
          <a:xfrm>
            <a:off x="9011672" y="3728522"/>
            <a:ext cx="1164043" cy="3976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监控信息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C18CB6A-D2BF-72A2-C459-39964D6F626C}"/>
              </a:ext>
            </a:extLst>
          </p:cNvPr>
          <p:cNvSpPr/>
          <p:nvPr/>
        </p:nvSpPr>
        <p:spPr>
          <a:xfrm>
            <a:off x="9011153" y="4228135"/>
            <a:ext cx="1164043" cy="3985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资源信息等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99C12568-3133-7AC6-8F91-FB7BEB4FFD14}"/>
              </a:ext>
            </a:extLst>
          </p:cNvPr>
          <p:cNvSpPr/>
          <p:nvPr/>
        </p:nvSpPr>
        <p:spPr>
          <a:xfrm>
            <a:off x="2601542" y="5061374"/>
            <a:ext cx="2265485" cy="4533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省级政务云平台</a:t>
            </a:r>
            <a:endParaRPr lang="ja-JP" altLang="en-US" sz="14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DDEF0D4-8BF9-E29D-ADD7-4E5AD795149B}"/>
              </a:ext>
            </a:extLst>
          </p:cNvPr>
          <p:cNvSpPr/>
          <p:nvPr/>
        </p:nvSpPr>
        <p:spPr>
          <a:xfrm>
            <a:off x="5908469" y="5073794"/>
            <a:ext cx="2265485" cy="4533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国产云</a:t>
            </a:r>
            <a:endParaRPr lang="ja-JP" altLang="en-US" sz="14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0A950240-6167-F16B-5ECF-CDF4FE8B8CAA}"/>
              </a:ext>
            </a:extLst>
          </p:cNvPr>
          <p:cNvSpPr/>
          <p:nvPr/>
        </p:nvSpPr>
        <p:spPr>
          <a:xfrm>
            <a:off x="8981319" y="5070703"/>
            <a:ext cx="2265485" cy="45330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charset="-122"/>
              </a:rPr>
              <a:t>地级市政务云</a:t>
            </a:r>
            <a:endParaRPr lang="ja-JP" altLang="en-US" sz="1400" b="1" kern="0" dirty="0">
              <a:solidFill>
                <a:prstClr val="white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cxnSp>
        <p:nvCxnSpPr>
          <p:cNvPr id="94" name="连接符: 肘形 93">
            <a:extLst>
              <a:ext uri="{FF2B5EF4-FFF2-40B4-BE49-F238E27FC236}">
                <a16:creationId xmlns:a16="http://schemas.microsoft.com/office/drawing/2014/main" id="{624DCFE4-B70E-C7CD-5AA6-71467D7B6A90}"/>
              </a:ext>
            </a:extLst>
          </p:cNvPr>
          <p:cNvCxnSpPr>
            <a:cxnSpLocks/>
            <a:stCxn id="90" idx="0"/>
            <a:endCxn id="85" idx="2"/>
          </p:cNvCxnSpPr>
          <p:nvPr/>
        </p:nvCxnSpPr>
        <p:spPr>
          <a:xfrm rot="5400000" flipH="1" flipV="1">
            <a:off x="6108810" y="2329473"/>
            <a:ext cx="357376" cy="510642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连接符: 肘形 94">
            <a:extLst>
              <a:ext uri="{FF2B5EF4-FFF2-40B4-BE49-F238E27FC236}">
                <a16:creationId xmlns:a16="http://schemas.microsoft.com/office/drawing/2014/main" id="{CE79AA50-142F-6B2A-5555-E4DC64FF740F}"/>
              </a:ext>
            </a:extLst>
          </p:cNvPr>
          <p:cNvCxnSpPr>
            <a:cxnSpLocks/>
            <a:stCxn id="91" idx="0"/>
            <a:endCxn id="85" idx="2"/>
          </p:cNvCxnSpPr>
          <p:nvPr/>
        </p:nvCxnSpPr>
        <p:spPr>
          <a:xfrm rot="5400000" flipH="1" flipV="1">
            <a:off x="7756064" y="3989146"/>
            <a:ext cx="369796" cy="17995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连接符: 肘形 95">
            <a:extLst>
              <a:ext uri="{FF2B5EF4-FFF2-40B4-BE49-F238E27FC236}">
                <a16:creationId xmlns:a16="http://schemas.microsoft.com/office/drawing/2014/main" id="{734E7769-8F1F-6C8F-D27D-4AE98F66F67F}"/>
              </a:ext>
            </a:extLst>
          </p:cNvPr>
          <p:cNvCxnSpPr>
            <a:cxnSpLocks/>
            <a:stCxn id="92" idx="0"/>
            <a:endCxn id="85" idx="2"/>
          </p:cNvCxnSpPr>
          <p:nvPr/>
        </p:nvCxnSpPr>
        <p:spPr>
          <a:xfrm rot="16200000" flipV="1">
            <a:off x="9294035" y="4250676"/>
            <a:ext cx="366705" cy="12733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97">
            <a:extLst>
              <a:ext uri="{FF2B5EF4-FFF2-40B4-BE49-F238E27FC236}">
                <a16:creationId xmlns:a16="http://schemas.microsoft.com/office/drawing/2014/main" id="{3D61BBAF-0518-F6D2-B181-156ED3D48A7D}"/>
              </a:ext>
            </a:extLst>
          </p:cNvPr>
          <p:cNvSpPr/>
          <p:nvPr/>
        </p:nvSpPr>
        <p:spPr>
          <a:xfrm>
            <a:off x="259039" y="2017452"/>
            <a:ext cx="2358610" cy="12576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C87A815-A6B1-258F-B804-0745E8E13FB1}"/>
              </a:ext>
            </a:extLst>
          </p:cNvPr>
          <p:cNvSpPr txBox="1"/>
          <p:nvPr/>
        </p:nvSpPr>
        <p:spPr>
          <a:xfrm>
            <a:off x="743086" y="2005177"/>
            <a:ext cx="14261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服务流程</a:t>
            </a: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29FAD932-3733-D528-9D77-167DD8089AF8}"/>
              </a:ext>
            </a:extLst>
          </p:cNvPr>
          <p:cNvSpPr/>
          <p:nvPr/>
        </p:nvSpPr>
        <p:spPr>
          <a:xfrm>
            <a:off x="328009" y="2342441"/>
            <a:ext cx="1065880" cy="37772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服务目录</a:t>
            </a: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DF20CA11-D711-D6C4-AA37-9D0117CDB230}"/>
              </a:ext>
            </a:extLst>
          </p:cNvPr>
          <p:cNvSpPr/>
          <p:nvPr/>
        </p:nvSpPr>
        <p:spPr>
          <a:xfrm>
            <a:off x="328009" y="2811685"/>
            <a:ext cx="1048497" cy="3739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流程管理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1BF3D41A-AE19-1A9C-CA1B-1110DDBE1C54}"/>
              </a:ext>
            </a:extLst>
          </p:cNvPr>
          <p:cNvSpPr/>
          <p:nvPr/>
        </p:nvSpPr>
        <p:spPr>
          <a:xfrm>
            <a:off x="1545095" y="2334927"/>
            <a:ext cx="998675" cy="377721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产品规格</a:t>
            </a: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3FF08CFD-F9C6-02A4-86A5-7D969E6ACDFA}"/>
              </a:ext>
            </a:extLst>
          </p:cNvPr>
          <p:cNvSpPr/>
          <p:nvPr/>
        </p:nvSpPr>
        <p:spPr>
          <a:xfrm>
            <a:off x="1545095" y="2811684"/>
            <a:ext cx="982388" cy="37397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审批管理</a:t>
            </a: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1CADCEB7-388F-FF60-35EC-E831B7FBAFA9}"/>
              </a:ext>
            </a:extLst>
          </p:cNvPr>
          <p:cNvSpPr/>
          <p:nvPr/>
        </p:nvSpPr>
        <p:spPr>
          <a:xfrm>
            <a:off x="5592751" y="2005177"/>
            <a:ext cx="1923950" cy="13067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D6DB1D4-498D-5813-7029-AF7B3E029E8B}"/>
              </a:ext>
            </a:extLst>
          </p:cNvPr>
          <p:cNvSpPr txBox="1"/>
          <p:nvPr/>
        </p:nvSpPr>
        <p:spPr>
          <a:xfrm>
            <a:off x="5701399" y="2017588"/>
            <a:ext cx="16268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计量计费</a:t>
            </a: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AF72917D-6409-626C-7CA0-C95D9013179A}"/>
              </a:ext>
            </a:extLst>
          </p:cNvPr>
          <p:cNvSpPr/>
          <p:nvPr/>
        </p:nvSpPr>
        <p:spPr>
          <a:xfrm>
            <a:off x="5689755" y="2350804"/>
            <a:ext cx="842843" cy="41938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计费管理</a:t>
            </a:r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E552F51F-8103-21BD-DDF6-08E1D8083658}"/>
              </a:ext>
            </a:extLst>
          </p:cNvPr>
          <p:cNvSpPr/>
          <p:nvPr/>
        </p:nvSpPr>
        <p:spPr>
          <a:xfrm>
            <a:off x="5689755" y="2852665"/>
            <a:ext cx="842843" cy="35279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资源计费</a:t>
            </a:r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381FBCEE-94F8-BFD2-A693-EF4E88EFA6BC}"/>
              </a:ext>
            </a:extLst>
          </p:cNvPr>
          <p:cNvSpPr/>
          <p:nvPr/>
        </p:nvSpPr>
        <p:spPr>
          <a:xfrm>
            <a:off x="6589734" y="2350804"/>
            <a:ext cx="842843" cy="4193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资源账单</a:t>
            </a: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9AC9A5F9-FEA0-C2B8-2671-CF6871DC4D13}"/>
              </a:ext>
            </a:extLst>
          </p:cNvPr>
          <p:cNvSpPr/>
          <p:nvPr/>
        </p:nvSpPr>
        <p:spPr>
          <a:xfrm>
            <a:off x="6585291" y="2855804"/>
            <a:ext cx="842843" cy="35279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资源计量</a:t>
            </a: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743F7BF6-C1FC-35AB-44E5-A4601637EE51}"/>
              </a:ext>
            </a:extLst>
          </p:cNvPr>
          <p:cNvSpPr/>
          <p:nvPr/>
        </p:nvSpPr>
        <p:spPr>
          <a:xfrm>
            <a:off x="7653955" y="2005177"/>
            <a:ext cx="1949778" cy="13067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FFCFD298-7C13-0D63-8208-52E4237F1A07}"/>
              </a:ext>
            </a:extLst>
          </p:cNvPr>
          <p:cNvSpPr txBox="1"/>
          <p:nvPr/>
        </p:nvSpPr>
        <p:spPr>
          <a:xfrm>
            <a:off x="7761691" y="2036442"/>
            <a:ext cx="1771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报表管理</a:t>
            </a: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6376B299-BE43-78B0-D14E-925C4784BB68}"/>
              </a:ext>
            </a:extLst>
          </p:cNvPr>
          <p:cNvSpPr/>
          <p:nvPr/>
        </p:nvSpPr>
        <p:spPr>
          <a:xfrm>
            <a:off x="7774339" y="2382791"/>
            <a:ext cx="805959" cy="3608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报表展示</a:t>
            </a:r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3BC8ED1A-2B82-9356-9634-6F4DE870BC5B}"/>
              </a:ext>
            </a:extLst>
          </p:cNvPr>
          <p:cNvSpPr/>
          <p:nvPr/>
        </p:nvSpPr>
        <p:spPr>
          <a:xfrm>
            <a:off x="7755500" y="2857880"/>
            <a:ext cx="805903" cy="3608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报表定义</a:t>
            </a:r>
          </a:p>
        </p:txBody>
      </p:sp>
      <p:sp>
        <p:nvSpPr>
          <p:cNvPr id="114" name="矩形 113">
            <a:extLst>
              <a:ext uri="{FF2B5EF4-FFF2-40B4-BE49-F238E27FC236}">
                <a16:creationId xmlns:a16="http://schemas.microsoft.com/office/drawing/2014/main" id="{7F7D3EC1-5B1C-F23A-0EDF-16D6D6C51A1B}"/>
              </a:ext>
            </a:extLst>
          </p:cNvPr>
          <p:cNvSpPr/>
          <p:nvPr/>
        </p:nvSpPr>
        <p:spPr>
          <a:xfrm>
            <a:off x="8694168" y="2385433"/>
            <a:ext cx="805903" cy="3608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报表分类</a:t>
            </a:r>
          </a:p>
        </p:txBody>
      </p:sp>
      <p:sp>
        <p:nvSpPr>
          <p:cNvPr id="115" name="矩形 114">
            <a:extLst>
              <a:ext uri="{FF2B5EF4-FFF2-40B4-BE49-F238E27FC236}">
                <a16:creationId xmlns:a16="http://schemas.microsoft.com/office/drawing/2014/main" id="{9B0C4E3A-ECF5-EFFB-33C4-4D68B078A73A}"/>
              </a:ext>
            </a:extLst>
          </p:cNvPr>
          <p:cNvSpPr/>
          <p:nvPr/>
        </p:nvSpPr>
        <p:spPr>
          <a:xfrm>
            <a:off x="8679616" y="2847755"/>
            <a:ext cx="805903" cy="36084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报表引擎</a:t>
            </a:r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7CEDBF30-A7B2-136F-5B37-B42CA773B27C}"/>
              </a:ext>
            </a:extLst>
          </p:cNvPr>
          <p:cNvSpPr/>
          <p:nvPr/>
        </p:nvSpPr>
        <p:spPr>
          <a:xfrm>
            <a:off x="9717603" y="2010692"/>
            <a:ext cx="2008096" cy="13067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22FE4399-8420-5DD9-6E75-CB9EBF680098}"/>
              </a:ext>
            </a:extLst>
          </p:cNvPr>
          <p:cNvSpPr txBox="1"/>
          <p:nvPr/>
        </p:nvSpPr>
        <p:spPr>
          <a:xfrm>
            <a:off x="9869646" y="1995750"/>
            <a:ext cx="1704010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多级租户</a:t>
            </a: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D9E434D9-E4F1-F7BE-EEA9-C3FDA060266F}"/>
              </a:ext>
            </a:extLst>
          </p:cNvPr>
          <p:cNvSpPr/>
          <p:nvPr/>
        </p:nvSpPr>
        <p:spPr>
          <a:xfrm>
            <a:off x="9772094" y="2350456"/>
            <a:ext cx="915173" cy="3730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多级租户</a:t>
            </a:r>
          </a:p>
        </p:txBody>
      </p:sp>
      <p:sp>
        <p:nvSpPr>
          <p:cNvPr id="119" name="矩形 118">
            <a:extLst>
              <a:ext uri="{FF2B5EF4-FFF2-40B4-BE49-F238E27FC236}">
                <a16:creationId xmlns:a16="http://schemas.microsoft.com/office/drawing/2014/main" id="{78B4EE69-E86D-4807-C712-C5D7CBE78C22}"/>
              </a:ext>
            </a:extLst>
          </p:cNvPr>
          <p:cNvSpPr/>
          <p:nvPr/>
        </p:nvSpPr>
        <p:spPr>
          <a:xfrm>
            <a:off x="9783641" y="2863395"/>
            <a:ext cx="915173" cy="3730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应用系统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C632CA5B-93FE-1008-736A-32C3D415D754}"/>
              </a:ext>
            </a:extLst>
          </p:cNvPr>
          <p:cNvSpPr/>
          <p:nvPr/>
        </p:nvSpPr>
        <p:spPr>
          <a:xfrm>
            <a:off x="10750200" y="2334927"/>
            <a:ext cx="915173" cy="3730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配额管理</a:t>
            </a:r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81E3DB57-57CE-F284-7EBA-CA275E461AC2}"/>
              </a:ext>
            </a:extLst>
          </p:cNvPr>
          <p:cNvSpPr/>
          <p:nvPr/>
        </p:nvSpPr>
        <p:spPr>
          <a:xfrm>
            <a:off x="10764459" y="2843165"/>
            <a:ext cx="915173" cy="37303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服务授权</a:t>
            </a:r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E695D86D-92A1-1CFD-3560-8993F929A18F}"/>
              </a:ext>
            </a:extLst>
          </p:cNvPr>
          <p:cNvSpPr/>
          <p:nvPr/>
        </p:nvSpPr>
        <p:spPr>
          <a:xfrm>
            <a:off x="2846622" y="2024346"/>
            <a:ext cx="2274917" cy="125763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080CBBF9-2082-0D75-3C51-662615691DFB}"/>
              </a:ext>
            </a:extLst>
          </p:cNvPr>
          <p:cNvSpPr/>
          <p:nvPr/>
        </p:nvSpPr>
        <p:spPr>
          <a:xfrm>
            <a:off x="2949091" y="2358639"/>
            <a:ext cx="987186" cy="387284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资源监控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E3627A74-D19E-FC05-FFF9-0DF675898C14}"/>
              </a:ext>
            </a:extLst>
          </p:cNvPr>
          <p:cNvSpPr/>
          <p:nvPr/>
        </p:nvSpPr>
        <p:spPr>
          <a:xfrm>
            <a:off x="2949092" y="2826850"/>
            <a:ext cx="2045330" cy="38728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告警管理</a:t>
            </a:r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392587EF-9F5D-CBC9-A49C-03CEF99E3C15}"/>
              </a:ext>
            </a:extLst>
          </p:cNvPr>
          <p:cNvSpPr/>
          <p:nvPr/>
        </p:nvSpPr>
        <p:spPr>
          <a:xfrm>
            <a:off x="4035793" y="2365997"/>
            <a:ext cx="987185" cy="3872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latin typeface="微软雅黑" panose="020B0503020204020204" charset="-122"/>
                <a:ea typeface="微软雅黑" panose="020B0503020204020204" charset="-122"/>
              </a:rPr>
              <a:t>监控分析</a:t>
            </a: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B6AC065E-A456-10CD-58BC-37D8BE6B97F4}"/>
              </a:ext>
            </a:extLst>
          </p:cNvPr>
          <p:cNvSpPr txBox="1"/>
          <p:nvPr/>
        </p:nvSpPr>
        <p:spPr>
          <a:xfrm>
            <a:off x="3020330" y="2040691"/>
            <a:ext cx="17714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监控告警</a:t>
            </a:r>
          </a:p>
        </p:txBody>
      </p:sp>
      <p:cxnSp>
        <p:nvCxnSpPr>
          <p:cNvPr id="6" name="连接符: 肘形 5">
            <a:extLst>
              <a:ext uri="{FF2B5EF4-FFF2-40B4-BE49-F238E27FC236}">
                <a16:creationId xmlns:a16="http://schemas.microsoft.com/office/drawing/2014/main" id="{172C8519-A5E0-22D4-2ABB-DC0297CB31E3}"/>
              </a:ext>
            </a:extLst>
          </p:cNvPr>
          <p:cNvCxnSpPr>
            <a:cxnSpLocks/>
            <a:stCxn id="2" idx="0"/>
            <a:endCxn id="75" idx="2"/>
          </p:cNvCxnSpPr>
          <p:nvPr/>
        </p:nvCxnSpPr>
        <p:spPr>
          <a:xfrm rot="16200000" flipV="1">
            <a:off x="4215728" y="103214"/>
            <a:ext cx="258980" cy="329842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BA37AD7-3423-E681-C30F-CB732680529B}"/>
              </a:ext>
            </a:extLst>
          </p:cNvPr>
          <p:cNvCxnSpPr>
            <a:cxnSpLocks/>
            <a:stCxn id="2" idx="0"/>
            <a:endCxn id="76" idx="2"/>
          </p:cNvCxnSpPr>
          <p:nvPr/>
        </p:nvCxnSpPr>
        <p:spPr>
          <a:xfrm rot="5400000" flipH="1" flipV="1">
            <a:off x="7306706" y="314445"/>
            <a:ext cx="255197" cy="28797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09338DE-886D-3FD0-05AA-7F8853BD35BF}"/>
              </a:ext>
            </a:extLst>
          </p:cNvPr>
          <p:cNvSpPr txBox="1"/>
          <p:nvPr/>
        </p:nvSpPr>
        <p:spPr>
          <a:xfrm>
            <a:off x="8442748" y="3412877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/>
              <a:t>运营数据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59B2878D-64C3-02B0-67E8-CCF43AF610DE}"/>
              </a:ext>
            </a:extLst>
          </p:cNvPr>
          <p:cNvSpPr txBox="1"/>
          <p:nvPr/>
        </p:nvSpPr>
        <p:spPr>
          <a:xfrm>
            <a:off x="2827982" y="3394124"/>
            <a:ext cx="8002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b="1" dirty="0"/>
              <a:t>系统运维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E259EA8-AB9C-D521-A8A9-D15E2BDD6DA8}"/>
              </a:ext>
            </a:extLst>
          </p:cNvPr>
          <p:cNvSpPr txBox="1"/>
          <p:nvPr/>
        </p:nvSpPr>
        <p:spPr>
          <a:xfrm>
            <a:off x="509663" y="51766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云平台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23DCD6C-ECC7-948B-B7A7-BCBC2334F6FE}"/>
              </a:ext>
            </a:extLst>
          </p:cNvPr>
          <p:cNvSpPr txBox="1"/>
          <p:nvPr/>
        </p:nvSpPr>
        <p:spPr>
          <a:xfrm>
            <a:off x="149289" y="5702177"/>
            <a:ext cx="11690279" cy="10396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ts val="192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kumimoji="1"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kumimoji="1"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kumimoji="1" lang="en-US" altLang="zh-CN" sz="105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1+N+M</a:t>
            </a:r>
            <a:r>
              <a:rPr kumimoji="1" lang="en-US" altLang="zh-CN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的“</a:t>
            </a:r>
            <a:r>
              <a:rPr kumimoji="1"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数字政府</a:t>
            </a:r>
            <a:r>
              <a:rPr kumimoji="1" lang="zh-CN" altLang="en-US" sz="105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政务云平台，</a:t>
            </a:r>
            <a:r>
              <a:rPr kumimoji="1"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打造“全省一片云”的应用新格局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，解决信息孤岛、业务隔离的问题，构建广东数字政府新型基础设施智能管理平台，从而实现</a:t>
            </a:r>
            <a:r>
              <a:rPr kumimoji="1" lang="zh-CN" altLang="en-US" sz="105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资源整合、管运分离、数据融合、业务贯通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</a:t>
            </a:r>
            <a:r>
              <a:rPr kumimoji="1"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注重功能性的开发，通过图文结合的展现形式，让用户拥有购物般的体验                     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•   </a:t>
            </a:r>
            <a:r>
              <a: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r>
              <a:rPr kumimoji="1"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不同产品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服务的差异性加大了快速上架服务、流程管理、统筹整体资源的难度</a:t>
            </a:r>
            <a:endParaRPr kumimoji="1" lang="en-US" altLang="zh-CN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lnSpc>
                <a:spcPts val="1920"/>
              </a:lnSpc>
              <a:buFont typeface="Arial" panose="020B0604020202020204" pitchFamily="34" charset="0"/>
              <a:buChar char="•"/>
            </a:pPr>
            <a:r>
              <a:rPr kumimoji="1" lang="zh-CN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亮点</a:t>
            </a:r>
            <a:r>
              <a:rPr kumimoji="1"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提供灵活的运营管理能力，拥有</a:t>
            </a:r>
            <a:r>
              <a:rPr kumimoji="1"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kumimoji="1"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端产品的功能界面，并持续优化；保障用户体验</a:t>
            </a:r>
          </a:p>
        </p:txBody>
      </p:sp>
    </p:spTree>
    <p:extLst>
      <p:ext uri="{BB962C8B-B14F-4D97-AF65-F5344CB8AC3E}">
        <p14:creationId xmlns:p14="http://schemas.microsoft.com/office/powerpoint/2010/main" val="244221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81286" y="3490491"/>
            <a:ext cx="4185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云宏建设方案介绍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1666994" y="4295942"/>
            <a:ext cx="1112933" cy="807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3182716" y="2953891"/>
            <a:ext cx="11721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1600" b="1" dirty="0">
                <a:solidFill>
                  <a:srgbClr val="C80A14"/>
                </a:solidFill>
                <a:latin typeface="+mj-lt"/>
                <a:ea typeface="微软雅黑" panose="020B0503020204020204" pitchFamily="34" charset="-122"/>
                <a:sym typeface="+mn-ea"/>
              </a:rPr>
              <a:t>CHAPTER</a:t>
            </a:r>
            <a:endParaRPr lang="zh-CN" altLang="en-US" sz="1600" b="1" dirty="0">
              <a:solidFill>
                <a:srgbClr val="C80A14"/>
              </a:solidFill>
              <a:latin typeface="+mj-lt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08286" y="2360971"/>
            <a:ext cx="1333402" cy="870552"/>
            <a:chOff x="-1820261" y="2962370"/>
            <a:chExt cx="1333402" cy="870552"/>
          </a:xfrm>
          <a:solidFill>
            <a:srgbClr val="C00000"/>
          </a:solidFill>
        </p:grpSpPr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-1820261" y="2962370"/>
              <a:ext cx="640112" cy="870552"/>
            </a:xfrm>
            <a:custGeom>
              <a:avLst/>
              <a:gdLst>
                <a:gd name="T0" fmla="*/ 0 w 136"/>
                <a:gd name="T1" fmla="*/ 93 h 186"/>
                <a:gd name="T2" fmla="*/ 17 w 136"/>
                <a:gd name="T3" fmla="*/ 23 h 186"/>
                <a:gd name="T4" fmla="*/ 68 w 136"/>
                <a:gd name="T5" fmla="*/ 0 h 186"/>
                <a:gd name="T6" fmla="*/ 119 w 136"/>
                <a:gd name="T7" fmla="*/ 23 h 186"/>
                <a:gd name="T8" fmla="*/ 136 w 136"/>
                <a:gd name="T9" fmla="*/ 93 h 186"/>
                <a:gd name="T10" fmla="*/ 119 w 136"/>
                <a:gd name="T11" fmla="*/ 163 h 186"/>
                <a:gd name="T12" fmla="*/ 68 w 136"/>
                <a:gd name="T13" fmla="*/ 186 h 186"/>
                <a:gd name="T14" fmla="*/ 17 w 136"/>
                <a:gd name="T15" fmla="*/ 163 h 186"/>
                <a:gd name="T16" fmla="*/ 0 w 136"/>
                <a:gd name="T17" fmla="*/ 93 h 186"/>
                <a:gd name="T18" fmla="*/ 45 w 136"/>
                <a:gd name="T19" fmla="*/ 93 h 186"/>
                <a:gd name="T20" fmla="*/ 50 w 136"/>
                <a:gd name="T21" fmla="*/ 139 h 186"/>
                <a:gd name="T22" fmla="*/ 68 w 136"/>
                <a:gd name="T23" fmla="*/ 153 h 186"/>
                <a:gd name="T24" fmla="*/ 85 w 136"/>
                <a:gd name="T25" fmla="*/ 139 h 186"/>
                <a:gd name="T26" fmla="*/ 91 w 136"/>
                <a:gd name="T27" fmla="*/ 93 h 186"/>
                <a:gd name="T28" fmla="*/ 85 w 136"/>
                <a:gd name="T29" fmla="*/ 47 h 186"/>
                <a:gd name="T30" fmla="*/ 68 w 136"/>
                <a:gd name="T31" fmla="*/ 34 h 186"/>
                <a:gd name="T32" fmla="*/ 50 w 136"/>
                <a:gd name="T33" fmla="*/ 47 h 186"/>
                <a:gd name="T34" fmla="*/ 45 w 136"/>
                <a:gd name="T35" fmla="*/ 91 h 186"/>
                <a:gd name="T36" fmla="*/ 45 w 136"/>
                <a:gd name="T37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86">
                  <a:moveTo>
                    <a:pt x="0" y="93"/>
                  </a:moveTo>
                  <a:cubicBezTo>
                    <a:pt x="0" y="62"/>
                    <a:pt x="5" y="39"/>
                    <a:pt x="17" y="23"/>
                  </a:cubicBezTo>
                  <a:cubicBezTo>
                    <a:pt x="28" y="8"/>
                    <a:pt x="45" y="0"/>
                    <a:pt x="68" y="0"/>
                  </a:cubicBezTo>
                  <a:cubicBezTo>
                    <a:pt x="91" y="0"/>
                    <a:pt x="108" y="8"/>
                    <a:pt x="119" y="23"/>
                  </a:cubicBezTo>
                  <a:cubicBezTo>
                    <a:pt x="131" y="39"/>
                    <a:pt x="136" y="62"/>
                    <a:pt x="136" y="93"/>
                  </a:cubicBezTo>
                  <a:cubicBezTo>
                    <a:pt x="136" y="124"/>
                    <a:pt x="131" y="147"/>
                    <a:pt x="119" y="163"/>
                  </a:cubicBezTo>
                  <a:cubicBezTo>
                    <a:pt x="108" y="178"/>
                    <a:pt x="91" y="186"/>
                    <a:pt x="68" y="186"/>
                  </a:cubicBezTo>
                  <a:cubicBezTo>
                    <a:pt x="45" y="186"/>
                    <a:pt x="28" y="178"/>
                    <a:pt x="17" y="163"/>
                  </a:cubicBezTo>
                  <a:cubicBezTo>
                    <a:pt x="5" y="147"/>
                    <a:pt x="0" y="124"/>
                    <a:pt x="0" y="93"/>
                  </a:cubicBezTo>
                  <a:close/>
                  <a:moveTo>
                    <a:pt x="45" y="93"/>
                  </a:moveTo>
                  <a:cubicBezTo>
                    <a:pt x="45" y="115"/>
                    <a:pt x="47" y="130"/>
                    <a:pt x="50" y="139"/>
                  </a:cubicBezTo>
                  <a:cubicBezTo>
                    <a:pt x="54" y="148"/>
                    <a:pt x="60" y="153"/>
                    <a:pt x="68" y="153"/>
                  </a:cubicBezTo>
                  <a:cubicBezTo>
                    <a:pt x="76" y="153"/>
                    <a:pt x="82" y="148"/>
                    <a:pt x="85" y="139"/>
                  </a:cubicBezTo>
                  <a:cubicBezTo>
                    <a:pt x="89" y="130"/>
                    <a:pt x="91" y="114"/>
                    <a:pt x="91" y="93"/>
                  </a:cubicBezTo>
                  <a:cubicBezTo>
                    <a:pt x="91" y="72"/>
                    <a:pt x="89" y="57"/>
                    <a:pt x="85" y="47"/>
                  </a:cubicBezTo>
                  <a:cubicBezTo>
                    <a:pt x="82" y="38"/>
                    <a:pt x="76" y="34"/>
                    <a:pt x="68" y="34"/>
                  </a:cubicBezTo>
                  <a:cubicBezTo>
                    <a:pt x="60" y="34"/>
                    <a:pt x="54" y="38"/>
                    <a:pt x="50" y="47"/>
                  </a:cubicBezTo>
                  <a:cubicBezTo>
                    <a:pt x="47" y="56"/>
                    <a:pt x="45" y="70"/>
                    <a:pt x="45" y="91"/>
                  </a:cubicBezTo>
                  <a:lnTo>
                    <a:pt x="45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8"/>
            <p:cNvSpPr/>
            <p:nvPr/>
          </p:nvSpPr>
          <p:spPr bwMode="auto">
            <a:xfrm>
              <a:off x="-1113184" y="2962370"/>
              <a:ext cx="626325" cy="848887"/>
            </a:xfrm>
            <a:custGeom>
              <a:avLst/>
              <a:gdLst>
                <a:gd name="T0" fmla="*/ 0 w 133"/>
                <a:gd name="T1" fmla="*/ 181 h 181"/>
                <a:gd name="T2" fmla="*/ 10 w 133"/>
                <a:gd name="T3" fmla="*/ 144 h 181"/>
                <a:gd name="T4" fmla="*/ 37 w 133"/>
                <a:gd name="T5" fmla="*/ 113 h 181"/>
                <a:gd name="T6" fmla="*/ 55 w 133"/>
                <a:gd name="T7" fmla="*/ 101 h 181"/>
                <a:gd name="T8" fmla="*/ 72 w 133"/>
                <a:gd name="T9" fmla="*/ 89 h 181"/>
                <a:gd name="T10" fmla="*/ 85 w 133"/>
                <a:gd name="T11" fmla="*/ 74 h 181"/>
                <a:gd name="T12" fmla="*/ 89 w 133"/>
                <a:gd name="T13" fmla="*/ 58 h 181"/>
                <a:gd name="T14" fmla="*/ 84 w 133"/>
                <a:gd name="T15" fmla="*/ 41 h 181"/>
                <a:gd name="T16" fmla="*/ 67 w 133"/>
                <a:gd name="T17" fmla="*/ 34 h 181"/>
                <a:gd name="T18" fmla="*/ 50 w 133"/>
                <a:gd name="T19" fmla="*/ 42 h 181"/>
                <a:gd name="T20" fmla="*/ 44 w 133"/>
                <a:gd name="T21" fmla="*/ 67 h 181"/>
                <a:gd name="T22" fmla="*/ 2 w 133"/>
                <a:gd name="T23" fmla="*/ 67 h 181"/>
                <a:gd name="T24" fmla="*/ 20 w 133"/>
                <a:gd name="T25" fmla="*/ 18 h 181"/>
                <a:gd name="T26" fmla="*/ 68 w 133"/>
                <a:gd name="T27" fmla="*/ 0 h 181"/>
                <a:gd name="T28" fmla="*/ 115 w 133"/>
                <a:gd name="T29" fmla="*/ 16 h 181"/>
                <a:gd name="T30" fmla="*/ 133 w 133"/>
                <a:gd name="T31" fmla="*/ 57 h 181"/>
                <a:gd name="T32" fmla="*/ 128 w 133"/>
                <a:gd name="T33" fmla="*/ 83 h 181"/>
                <a:gd name="T34" fmla="*/ 108 w 133"/>
                <a:gd name="T35" fmla="*/ 107 h 181"/>
                <a:gd name="T36" fmla="*/ 84 w 133"/>
                <a:gd name="T37" fmla="*/ 126 h 181"/>
                <a:gd name="T38" fmla="*/ 60 w 133"/>
                <a:gd name="T39" fmla="*/ 146 h 181"/>
                <a:gd name="T40" fmla="*/ 132 w 133"/>
                <a:gd name="T41" fmla="*/ 146 h 181"/>
                <a:gd name="T42" fmla="*/ 132 w 133"/>
                <a:gd name="T43" fmla="*/ 181 h 181"/>
                <a:gd name="T44" fmla="*/ 0 w 133"/>
                <a:gd name="T4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81">
                  <a:moveTo>
                    <a:pt x="0" y="181"/>
                  </a:moveTo>
                  <a:cubicBezTo>
                    <a:pt x="1" y="167"/>
                    <a:pt x="5" y="155"/>
                    <a:pt x="10" y="144"/>
                  </a:cubicBezTo>
                  <a:cubicBezTo>
                    <a:pt x="16" y="133"/>
                    <a:pt x="25" y="123"/>
                    <a:pt x="37" y="113"/>
                  </a:cubicBezTo>
                  <a:cubicBezTo>
                    <a:pt x="41" y="110"/>
                    <a:pt x="47" y="106"/>
                    <a:pt x="55" y="101"/>
                  </a:cubicBezTo>
                  <a:cubicBezTo>
                    <a:pt x="63" y="96"/>
                    <a:pt x="68" y="92"/>
                    <a:pt x="72" y="89"/>
                  </a:cubicBezTo>
                  <a:cubicBezTo>
                    <a:pt x="78" y="84"/>
                    <a:pt x="82" y="79"/>
                    <a:pt x="85" y="74"/>
                  </a:cubicBezTo>
                  <a:cubicBezTo>
                    <a:pt x="88" y="69"/>
                    <a:pt x="89" y="64"/>
                    <a:pt x="89" y="58"/>
                  </a:cubicBezTo>
                  <a:cubicBezTo>
                    <a:pt x="89" y="51"/>
                    <a:pt x="87" y="45"/>
                    <a:pt x="84" y="41"/>
                  </a:cubicBezTo>
                  <a:cubicBezTo>
                    <a:pt x="80" y="36"/>
                    <a:pt x="74" y="34"/>
                    <a:pt x="67" y="34"/>
                  </a:cubicBezTo>
                  <a:cubicBezTo>
                    <a:pt x="60" y="34"/>
                    <a:pt x="54" y="37"/>
                    <a:pt x="50" y="42"/>
                  </a:cubicBezTo>
                  <a:cubicBezTo>
                    <a:pt x="46" y="48"/>
                    <a:pt x="44" y="56"/>
                    <a:pt x="44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47"/>
                    <a:pt x="8" y="30"/>
                    <a:pt x="20" y="18"/>
                  </a:cubicBezTo>
                  <a:cubicBezTo>
                    <a:pt x="32" y="6"/>
                    <a:pt x="48" y="0"/>
                    <a:pt x="68" y="0"/>
                  </a:cubicBezTo>
                  <a:cubicBezTo>
                    <a:pt x="87" y="0"/>
                    <a:pt x="103" y="5"/>
                    <a:pt x="115" y="16"/>
                  </a:cubicBezTo>
                  <a:cubicBezTo>
                    <a:pt x="127" y="26"/>
                    <a:pt x="133" y="40"/>
                    <a:pt x="133" y="57"/>
                  </a:cubicBezTo>
                  <a:cubicBezTo>
                    <a:pt x="133" y="66"/>
                    <a:pt x="131" y="75"/>
                    <a:pt x="128" y="83"/>
                  </a:cubicBezTo>
                  <a:cubicBezTo>
                    <a:pt x="124" y="91"/>
                    <a:pt x="118" y="99"/>
                    <a:pt x="108" y="107"/>
                  </a:cubicBezTo>
                  <a:cubicBezTo>
                    <a:pt x="104" y="112"/>
                    <a:pt x="96" y="118"/>
                    <a:pt x="84" y="126"/>
                  </a:cubicBezTo>
                  <a:cubicBezTo>
                    <a:pt x="73" y="133"/>
                    <a:pt x="65" y="140"/>
                    <a:pt x="60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81"/>
                    <a:pt x="132" y="181"/>
                    <a:pt x="132" y="181"/>
                  </a:cubicBez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782349" y="2418684"/>
            <a:ext cx="1333402" cy="870552"/>
            <a:chOff x="-1820261" y="2962370"/>
            <a:chExt cx="1333402" cy="870552"/>
          </a:xfrm>
          <a:noFill/>
        </p:grpSpPr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-1820261" y="2962370"/>
              <a:ext cx="640112" cy="870552"/>
            </a:xfrm>
            <a:custGeom>
              <a:avLst/>
              <a:gdLst>
                <a:gd name="T0" fmla="*/ 0 w 136"/>
                <a:gd name="T1" fmla="*/ 93 h 186"/>
                <a:gd name="T2" fmla="*/ 17 w 136"/>
                <a:gd name="T3" fmla="*/ 23 h 186"/>
                <a:gd name="T4" fmla="*/ 68 w 136"/>
                <a:gd name="T5" fmla="*/ 0 h 186"/>
                <a:gd name="T6" fmla="*/ 119 w 136"/>
                <a:gd name="T7" fmla="*/ 23 h 186"/>
                <a:gd name="T8" fmla="*/ 136 w 136"/>
                <a:gd name="T9" fmla="*/ 93 h 186"/>
                <a:gd name="T10" fmla="*/ 119 w 136"/>
                <a:gd name="T11" fmla="*/ 163 h 186"/>
                <a:gd name="T12" fmla="*/ 68 w 136"/>
                <a:gd name="T13" fmla="*/ 186 h 186"/>
                <a:gd name="T14" fmla="*/ 17 w 136"/>
                <a:gd name="T15" fmla="*/ 163 h 186"/>
                <a:gd name="T16" fmla="*/ 0 w 136"/>
                <a:gd name="T17" fmla="*/ 93 h 186"/>
                <a:gd name="T18" fmla="*/ 45 w 136"/>
                <a:gd name="T19" fmla="*/ 93 h 186"/>
                <a:gd name="T20" fmla="*/ 50 w 136"/>
                <a:gd name="T21" fmla="*/ 139 h 186"/>
                <a:gd name="T22" fmla="*/ 68 w 136"/>
                <a:gd name="T23" fmla="*/ 153 h 186"/>
                <a:gd name="T24" fmla="*/ 85 w 136"/>
                <a:gd name="T25" fmla="*/ 139 h 186"/>
                <a:gd name="T26" fmla="*/ 91 w 136"/>
                <a:gd name="T27" fmla="*/ 93 h 186"/>
                <a:gd name="T28" fmla="*/ 85 w 136"/>
                <a:gd name="T29" fmla="*/ 47 h 186"/>
                <a:gd name="T30" fmla="*/ 68 w 136"/>
                <a:gd name="T31" fmla="*/ 34 h 186"/>
                <a:gd name="T32" fmla="*/ 50 w 136"/>
                <a:gd name="T33" fmla="*/ 47 h 186"/>
                <a:gd name="T34" fmla="*/ 45 w 136"/>
                <a:gd name="T35" fmla="*/ 91 h 186"/>
                <a:gd name="T36" fmla="*/ 45 w 136"/>
                <a:gd name="T37" fmla="*/ 93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6" h="186">
                  <a:moveTo>
                    <a:pt x="0" y="93"/>
                  </a:moveTo>
                  <a:cubicBezTo>
                    <a:pt x="0" y="62"/>
                    <a:pt x="5" y="39"/>
                    <a:pt x="17" y="23"/>
                  </a:cubicBezTo>
                  <a:cubicBezTo>
                    <a:pt x="28" y="8"/>
                    <a:pt x="45" y="0"/>
                    <a:pt x="68" y="0"/>
                  </a:cubicBezTo>
                  <a:cubicBezTo>
                    <a:pt x="91" y="0"/>
                    <a:pt x="108" y="8"/>
                    <a:pt x="119" y="23"/>
                  </a:cubicBezTo>
                  <a:cubicBezTo>
                    <a:pt x="131" y="39"/>
                    <a:pt x="136" y="62"/>
                    <a:pt x="136" y="93"/>
                  </a:cubicBezTo>
                  <a:cubicBezTo>
                    <a:pt x="136" y="124"/>
                    <a:pt x="131" y="147"/>
                    <a:pt x="119" y="163"/>
                  </a:cubicBezTo>
                  <a:cubicBezTo>
                    <a:pt x="108" y="178"/>
                    <a:pt x="91" y="186"/>
                    <a:pt x="68" y="186"/>
                  </a:cubicBezTo>
                  <a:cubicBezTo>
                    <a:pt x="45" y="186"/>
                    <a:pt x="28" y="178"/>
                    <a:pt x="17" y="163"/>
                  </a:cubicBezTo>
                  <a:cubicBezTo>
                    <a:pt x="5" y="147"/>
                    <a:pt x="0" y="124"/>
                    <a:pt x="0" y="93"/>
                  </a:cubicBezTo>
                  <a:close/>
                  <a:moveTo>
                    <a:pt x="45" y="93"/>
                  </a:moveTo>
                  <a:cubicBezTo>
                    <a:pt x="45" y="115"/>
                    <a:pt x="47" y="130"/>
                    <a:pt x="50" y="139"/>
                  </a:cubicBezTo>
                  <a:cubicBezTo>
                    <a:pt x="54" y="148"/>
                    <a:pt x="60" y="153"/>
                    <a:pt x="68" y="153"/>
                  </a:cubicBezTo>
                  <a:cubicBezTo>
                    <a:pt x="76" y="153"/>
                    <a:pt x="82" y="148"/>
                    <a:pt x="85" y="139"/>
                  </a:cubicBezTo>
                  <a:cubicBezTo>
                    <a:pt x="89" y="130"/>
                    <a:pt x="91" y="114"/>
                    <a:pt x="91" y="93"/>
                  </a:cubicBezTo>
                  <a:cubicBezTo>
                    <a:pt x="91" y="72"/>
                    <a:pt x="89" y="57"/>
                    <a:pt x="85" y="47"/>
                  </a:cubicBezTo>
                  <a:cubicBezTo>
                    <a:pt x="82" y="38"/>
                    <a:pt x="76" y="34"/>
                    <a:pt x="68" y="34"/>
                  </a:cubicBezTo>
                  <a:cubicBezTo>
                    <a:pt x="60" y="34"/>
                    <a:pt x="54" y="38"/>
                    <a:pt x="50" y="47"/>
                  </a:cubicBezTo>
                  <a:cubicBezTo>
                    <a:pt x="47" y="56"/>
                    <a:pt x="45" y="70"/>
                    <a:pt x="45" y="91"/>
                  </a:cubicBezTo>
                  <a:lnTo>
                    <a:pt x="45" y="93"/>
                  </a:lnTo>
                  <a:close/>
                </a:path>
              </a:pathLst>
            </a:custGeom>
            <a:grpFill/>
            <a:ln w="9525">
              <a:solidFill>
                <a:srgbClr val="C80A14">
                  <a:alpha val="50196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"/>
            <p:cNvSpPr/>
            <p:nvPr/>
          </p:nvSpPr>
          <p:spPr bwMode="auto">
            <a:xfrm>
              <a:off x="-1113184" y="2962370"/>
              <a:ext cx="626325" cy="848887"/>
            </a:xfrm>
            <a:custGeom>
              <a:avLst/>
              <a:gdLst>
                <a:gd name="T0" fmla="*/ 0 w 133"/>
                <a:gd name="T1" fmla="*/ 181 h 181"/>
                <a:gd name="T2" fmla="*/ 10 w 133"/>
                <a:gd name="T3" fmla="*/ 144 h 181"/>
                <a:gd name="T4" fmla="*/ 37 w 133"/>
                <a:gd name="T5" fmla="*/ 113 h 181"/>
                <a:gd name="T6" fmla="*/ 55 w 133"/>
                <a:gd name="T7" fmla="*/ 101 h 181"/>
                <a:gd name="T8" fmla="*/ 72 w 133"/>
                <a:gd name="T9" fmla="*/ 89 h 181"/>
                <a:gd name="T10" fmla="*/ 85 w 133"/>
                <a:gd name="T11" fmla="*/ 74 h 181"/>
                <a:gd name="T12" fmla="*/ 89 w 133"/>
                <a:gd name="T13" fmla="*/ 58 h 181"/>
                <a:gd name="T14" fmla="*/ 84 w 133"/>
                <a:gd name="T15" fmla="*/ 41 h 181"/>
                <a:gd name="T16" fmla="*/ 67 w 133"/>
                <a:gd name="T17" fmla="*/ 34 h 181"/>
                <a:gd name="T18" fmla="*/ 50 w 133"/>
                <a:gd name="T19" fmla="*/ 42 h 181"/>
                <a:gd name="T20" fmla="*/ 44 w 133"/>
                <a:gd name="T21" fmla="*/ 67 h 181"/>
                <a:gd name="T22" fmla="*/ 2 w 133"/>
                <a:gd name="T23" fmla="*/ 67 h 181"/>
                <a:gd name="T24" fmla="*/ 20 w 133"/>
                <a:gd name="T25" fmla="*/ 18 h 181"/>
                <a:gd name="T26" fmla="*/ 68 w 133"/>
                <a:gd name="T27" fmla="*/ 0 h 181"/>
                <a:gd name="T28" fmla="*/ 115 w 133"/>
                <a:gd name="T29" fmla="*/ 16 h 181"/>
                <a:gd name="T30" fmla="*/ 133 w 133"/>
                <a:gd name="T31" fmla="*/ 57 h 181"/>
                <a:gd name="T32" fmla="*/ 128 w 133"/>
                <a:gd name="T33" fmla="*/ 83 h 181"/>
                <a:gd name="T34" fmla="*/ 108 w 133"/>
                <a:gd name="T35" fmla="*/ 107 h 181"/>
                <a:gd name="T36" fmla="*/ 84 w 133"/>
                <a:gd name="T37" fmla="*/ 126 h 181"/>
                <a:gd name="T38" fmla="*/ 60 w 133"/>
                <a:gd name="T39" fmla="*/ 146 h 181"/>
                <a:gd name="T40" fmla="*/ 132 w 133"/>
                <a:gd name="T41" fmla="*/ 146 h 181"/>
                <a:gd name="T42" fmla="*/ 132 w 133"/>
                <a:gd name="T43" fmla="*/ 181 h 181"/>
                <a:gd name="T44" fmla="*/ 0 w 133"/>
                <a:gd name="T4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3" h="181">
                  <a:moveTo>
                    <a:pt x="0" y="181"/>
                  </a:moveTo>
                  <a:cubicBezTo>
                    <a:pt x="1" y="167"/>
                    <a:pt x="5" y="155"/>
                    <a:pt x="10" y="144"/>
                  </a:cubicBezTo>
                  <a:cubicBezTo>
                    <a:pt x="16" y="133"/>
                    <a:pt x="25" y="123"/>
                    <a:pt x="37" y="113"/>
                  </a:cubicBezTo>
                  <a:cubicBezTo>
                    <a:pt x="41" y="110"/>
                    <a:pt x="47" y="106"/>
                    <a:pt x="55" y="101"/>
                  </a:cubicBezTo>
                  <a:cubicBezTo>
                    <a:pt x="63" y="96"/>
                    <a:pt x="68" y="92"/>
                    <a:pt x="72" y="89"/>
                  </a:cubicBezTo>
                  <a:cubicBezTo>
                    <a:pt x="78" y="84"/>
                    <a:pt x="82" y="79"/>
                    <a:pt x="85" y="74"/>
                  </a:cubicBezTo>
                  <a:cubicBezTo>
                    <a:pt x="88" y="69"/>
                    <a:pt x="89" y="64"/>
                    <a:pt x="89" y="58"/>
                  </a:cubicBezTo>
                  <a:cubicBezTo>
                    <a:pt x="89" y="51"/>
                    <a:pt x="87" y="45"/>
                    <a:pt x="84" y="41"/>
                  </a:cubicBezTo>
                  <a:cubicBezTo>
                    <a:pt x="80" y="36"/>
                    <a:pt x="74" y="34"/>
                    <a:pt x="67" y="34"/>
                  </a:cubicBezTo>
                  <a:cubicBezTo>
                    <a:pt x="60" y="34"/>
                    <a:pt x="54" y="37"/>
                    <a:pt x="50" y="42"/>
                  </a:cubicBezTo>
                  <a:cubicBezTo>
                    <a:pt x="46" y="48"/>
                    <a:pt x="44" y="56"/>
                    <a:pt x="44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47"/>
                    <a:pt x="8" y="30"/>
                    <a:pt x="20" y="18"/>
                  </a:cubicBezTo>
                  <a:cubicBezTo>
                    <a:pt x="32" y="6"/>
                    <a:pt x="48" y="0"/>
                    <a:pt x="68" y="0"/>
                  </a:cubicBezTo>
                  <a:cubicBezTo>
                    <a:pt x="87" y="0"/>
                    <a:pt x="103" y="5"/>
                    <a:pt x="115" y="16"/>
                  </a:cubicBezTo>
                  <a:cubicBezTo>
                    <a:pt x="127" y="26"/>
                    <a:pt x="133" y="40"/>
                    <a:pt x="133" y="57"/>
                  </a:cubicBezTo>
                  <a:cubicBezTo>
                    <a:pt x="133" y="66"/>
                    <a:pt x="131" y="75"/>
                    <a:pt x="128" y="83"/>
                  </a:cubicBezTo>
                  <a:cubicBezTo>
                    <a:pt x="124" y="91"/>
                    <a:pt x="118" y="99"/>
                    <a:pt x="108" y="107"/>
                  </a:cubicBezTo>
                  <a:cubicBezTo>
                    <a:pt x="104" y="112"/>
                    <a:pt x="96" y="118"/>
                    <a:pt x="84" y="126"/>
                  </a:cubicBezTo>
                  <a:cubicBezTo>
                    <a:pt x="73" y="133"/>
                    <a:pt x="65" y="140"/>
                    <a:pt x="60" y="146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81"/>
                    <a:pt x="132" y="181"/>
                    <a:pt x="132" y="181"/>
                  </a:cubicBezTo>
                  <a:lnTo>
                    <a:pt x="0" y="181"/>
                  </a:lnTo>
                  <a:close/>
                </a:path>
              </a:pathLst>
            </a:custGeom>
            <a:grpFill/>
            <a:ln w="9525">
              <a:solidFill>
                <a:srgbClr val="C80A14">
                  <a:alpha val="50196"/>
                </a:srgbClr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E94F7D-B4CB-4A61-AF1D-A4D9D24F3DC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3"/>
          <p:cNvSpPr txBox="1"/>
          <p:nvPr>
            <p:custDataLst>
              <p:tags r:id="rId1"/>
            </p:custDataLst>
          </p:nvPr>
        </p:nvSpPr>
        <p:spPr>
          <a:xfrm>
            <a:off x="5359592" y="2914604"/>
            <a:ext cx="1673045" cy="38799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dist">
              <a:lnSpc>
                <a:spcPct val="150000"/>
              </a:lnSpc>
            </a:pPr>
            <a:r>
              <a:rPr lang="en-US" sz="1400" kern="260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ONE</a:t>
            </a:r>
            <a:endParaRPr lang="id-ID" sz="1400" kern="2600" dirty="0">
              <a:solidFill>
                <a:srgbClr val="000000">
                  <a:lumMod val="85000"/>
                  <a:lumOff val="15000"/>
                </a:srgb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sp>
        <p:nvSpPr>
          <p:cNvPr id="8" name="TextBox 2"/>
          <p:cNvSpPr txBox="1"/>
          <p:nvPr>
            <p:custDataLst>
              <p:tags r:id="rId2"/>
            </p:custDataLst>
          </p:nvPr>
        </p:nvSpPr>
        <p:spPr>
          <a:xfrm>
            <a:off x="4903487" y="1518171"/>
            <a:ext cx="2585254" cy="1569660"/>
          </a:xfrm>
          <a:prstGeom prst="rect">
            <a:avLst/>
          </a:prstGeom>
          <a:noFill/>
        </p:spPr>
        <p:txBody>
          <a:bodyPr wrap="square" lIns="90000" tIns="46800" rIns="90000" bIns="46800" rtlCol="0">
            <a:normAutofit/>
          </a:bodyPr>
          <a:lstStyle/>
          <a:p>
            <a:pPr algn="ctr"/>
            <a:r>
              <a:rPr lang="en-US" altLang="zh-CN" sz="9600" spc="150" dirty="0">
                <a:solidFill>
                  <a:srgbClr val="000000">
                    <a:lumMod val="85000"/>
                    <a:lumOff val="15000"/>
                  </a:srgb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01</a:t>
            </a:r>
          </a:p>
        </p:txBody>
      </p:sp>
      <p:sp>
        <p:nvSpPr>
          <p:cNvPr id="9" name="标题 8"/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2901950" y="3555406"/>
            <a:ext cx="6942455" cy="708025"/>
          </a:xfrm>
          <a:prstGeom prst="rect">
            <a:avLst/>
          </a:prstGeom>
        </p:spPr>
        <p:txBody>
          <a:bodyPr vert="horz" wrap="square" lIns="90000" tIns="46800" rIns="90000" bIns="0" rtlCol="0" anchor="b" anchorCtr="0">
            <a:normAutofit fontScale="97500"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6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defRPr>
            </a:lvl1pPr>
          </a:lstStyle>
          <a:p>
            <a:pPr lvl="0"/>
            <a:r>
              <a:rPr kumimoji="0" lang="zh-CN" altLang="en-US" sz="3600" b="1" i="0" u="none" strike="noStrike" kern="1200" cap="none" spc="30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</a:rPr>
              <a:t>架构设计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032637" y="2430966"/>
            <a:ext cx="327168" cy="28993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097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占位符 2">
            <a:extLst>
              <a:ext uri="{FF2B5EF4-FFF2-40B4-BE49-F238E27FC236}">
                <a16:creationId xmlns:a16="http://schemas.microsoft.com/office/drawing/2014/main" id="{BDC09E38-6540-2D77-8E2E-3422BE38D8C1}"/>
              </a:ext>
            </a:extLst>
          </p:cNvPr>
          <p:cNvSpPr txBox="1">
            <a:spLocks/>
          </p:cNvSpPr>
          <p:nvPr/>
        </p:nvSpPr>
        <p:spPr>
          <a:xfrm>
            <a:off x="430119" y="548187"/>
            <a:ext cx="8116034" cy="465818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“粤基座”架构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微服务、模块化、容器化</a:t>
            </a:r>
            <a:endParaRPr lang="zh-CN" altLang="en-US" sz="240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336DB74-FB04-5401-C022-E4D2354E8361}"/>
              </a:ext>
            </a:extLst>
          </p:cNvPr>
          <p:cNvGrpSpPr/>
          <p:nvPr/>
        </p:nvGrpSpPr>
        <p:grpSpPr>
          <a:xfrm>
            <a:off x="7764209" y="1118362"/>
            <a:ext cx="4070684" cy="5168900"/>
            <a:chOff x="7764209" y="1118362"/>
            <a:chExt cx="4070684" cy="5168900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EFE46487-8D3F-3E73-7911-065445BC6F7B}"/>
                </a:ext>
              </a:extLst>
            </p:cNvPr>
            <p:cNvSpPr/>
            <p:nvPr/>
          </p:nvSpPr>
          <p:spPr>
            <a:xfrm>
              <a:off x="7764209" y="1118362"/>
              <a:ext cx="4070684" cy="5168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1"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7E723D7F-6B16-6629-C31D-AB05DD754AEA}"/>
                </a:ext>
              </a:extLst>
            </p:cNvPr>
            <p:cNvSpPr/>
            <p:nvPr/>
          </p:nvSpPr>
          <p:spPr bwMode="auto">
            <a:xfrm>
              <a:off x="7918526" y="1662363"/>
              <a:ext cx="386712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b="1">
                  <a:solidFill>
                    <a:srgbClr val="3B3838"/>
                  </a:solidFill>
                  <a:latin typeface="微软雅黑" charset="-122"/>
                </a:rPr>
                <a:t>平台架构“模块化”开发</a:t>
              </a:r>
              <a:endParaRPr lang="en-US" altLang="zh-CN" sz="1200" b="1">
                <a:solidFill>
                  <a:srgbClr val="3B3838"/>
                </a:solidFill>
                <a:latin typeface="微软雅黑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rgbClr val="3B3838"/>
                  </a:solidFill>
                  <a:latin typeface="微软雅黑" charset="-122"/>
                </a:rPr>
                <a:t>各个模块组件相互解耦，互不影响；</a:t>
              </a:r>
              <a:endParaRPr lang="en-US" altLang="zh-CN" sz="1200">
                <a:solidFill>
                  <a:srgbClr val="3B3838"/>
                </a:solidFill>
                <a:latin typeface="微软雅黑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rgbClr val="3B3838"/>
                  </a:solidFill>
                  <a:latin typeface="微软雅黑" charset="-122"/>
                </a:rPr>
                <a:t>平台升级无感知；</a:t>
              </a:r>
              <a:endParaRPr lang="en-US" altLang="zh-CN" sz="1200">
                <a:solidFill>
                  <a:srgbClr val="3B3838"/>
                </a:solidFill>
                <a:latin typeface="微软雅黑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012BDA0-5902-B5D1-BF64-A3C517C22A8A}"/>
                </a:ext>
              </a:extLst>
            </p:cNvPr>
            <p:cNvSpPr/>
            <p:nvPr/>
          </p:nvSpPr>
          <p:spPr bwMode="auto">
            <a:xfrm>
              <a:off x="7918526" y="2775201"/>
              <a:ext cx="3788201" cy="8863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b="1">
                  <a:solidFill>
                    <a:srgbClr val="3B3838"/>
                  </a:solidFill>
                  <a:latin typeface="微软雅黑" charset="-122"/>
                </a:rPr>
                <a:t>统一的</a:t>
              </a:r>
              <a:r>
                <a:rPr lang="en-US" altLang="zh-CN" sz="1600" b="1">
                  <a:solidFill>
                    <a:srgbClr val="3B3838"/>
                  </a:solidFill>
                  <a:latin typeface="微软雅黑" charset="-122"/>
                </a:rPr>
                <a:t>API</a:t>
              </a:r>
              <a:r>
                <a:rPr lang="zh-CN" altLang="en-US" sz="1600" b="1">
                  <a:solidFill>
                    <a:srgbClr val="3B3838"/>
                  </a:solidFill>
                  <a:latin typeface="微软雅黑" charset="-122"/>
                </a:rPr>
                <a:t>网关</a:t>
              </a:r>
              <a:endParaRPr lang="en-US" altLang="zh-CN" sz="1600" b="1">
                <a:solidFill>
                  <a:srgbClr val="3B3838"/>
                </a:solidFill>
                <a:latin typeface="微软雅黑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rgbClr val="3B3838"/>
                  </a:solidFill>
                  <a:latin typeface="微软雅黑" charset="-122"/>
                </a:rPr>
                <a:t>局部定制化不影响全局；</a:t>
              </a:r>
              <a:endParaRPr lang="en-US" altLang="zh-CN" sz="1200">
                <a:solidFill>
                  <a:srgbClr val="3B3838"/>
                </a:solidFill>
                <a:latin typeface="微软雅黑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rgbClr val="3B3838"/>
                  </a:solidFill>
                  <a:latin typeface="微软雅黑" charset="-122"/>
                </a:rPr>
                <a:t>快速响应定制化需求；</a:t>
              </a:r>
              <a:endParaRPr lang="en-US" altLang="zh-CN" sz="1200">
                <a:solidFill>
                  <a:srgbClr val="3B3838"/>
                </a:solidFill>
                <a:latin typeface="微软雅黑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33E891D4-2F17-FDEB-94CB-FB449101AC4F}"/>
                </a:ext>
              </a:extLst>
            </p:cNvPr>
            <p:cNvSpPr/>
            <p:nvPr/>
          </p:nvSpPr>
          <p:spPr bwMode="auto">
            <a:xfrm>
              <a:off x="7918526" y="5134226"/>
              <a:ext cx="386712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b="1">
                  <a:solidFill>
                    <a:srgbClr val="3B3838"/>
                  </a:solidFill>
                  <a:latin typeface="微软雅黑" charset="-122"/>
                </a:rPr>
                <a:t>分布式架构，平台高可用能力</a:t>
              </a:r>
              <a:endParaRPr lang="en-US" altLang="zh-CN" sz="1600" b="1">
                <a:solidFill>
                  <a:srgbClr val="3B3838"/>
                </a:solidFill>
                <a:latin typeface="微软雅黑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rgbClr val="3B3838"/>
                  </a:solidFill>
                  <a:latin typeface="微软雅黑" charset="-122"/>
                </a:rPr>
                <a:t>平台本身容器化部署，本身具有高可用能力；</a:t>
              </a:r>
              <a:endParaRPr lang="en-US" altLang="zh-CN" sz="1200">
                <a:solidFill>
                  <a:srgbClr val="3B3838"/>
                </a:solidFill>
                <a:latin typeface="微软雅黑" charset="-122"/>
              </a:endParaRP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>
                  <a:solidFill>
                    <a:srgbClr val="3B3838"/>
                  </a:solidFill>
                  <a:latin typeface="微软雅黑" charset="-122"/>
                </a:rPr>
                <a:t>性能横向扩展，无性能瓶颈；</a:t>
              </a:r>
              <a:endParaRPr lang="en-US" altLang="zh-CN" sz="1600">
                <a:solidFill>
                  <a:srgbClr val="3B3838"/>
                </a:solidFill>
                <a:latin typeface="微软雅黑" charset="-122"/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D2C7677-F627-18C1-E455-D63B92F20BA8}"/>
                </a:ext>
              </a:extLst>
            </p:cNvPr>
            <p:cNvSpPr/>
            <p:nvPr/>
          </p:nvSpPr>
          <p:spPr bwMode="auto">
            <a:xfrm>
              <a:off x="7918526" y="3930901"/>
              <a:ext cx="3788201" cy="81756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微软雅黑" charset="-122"/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zh-CN" altLang="en-US" sz="1600" b="1">
                  <a:solidFill>
                    <a:srgbClr val="3B3838"/>
                  </a:solidFill>
                  <a:latin typeface="微软雅黑" charset="-122"/>
                </a:rPr>
                <a:t>平台持续集成</a:t>
              </a:r>
              <a:endParaRPr lang="en-US" altLang="zh-CN" sz="1600" b="1">
                <a:solidFill>
                  <a:srgbClr val="3B3838"/>
                </a:solidFill>
                <a:latin typeface="微软雅黑" charset="-122"/>
              </a:endParaRPr>
            </a:p>
            <a:p>
              <a:r>
                <a:rPr lang="zh-CN" altLang="en-US" sz="1200">
                  <a:solidFill>
                    <a:srgbClr val="3B3838"/>
                  </a:solidFill>
                  <a:latin typeface="微软雅黑" charset="-122"/>
                </a:rPr>
                <a:t>各个微服务独立开发、测试、发布、部署、升级，缩短产品更新、发布周期</a:t>
              </a:r>
              <a:r>
                <a:rPr lang="zh-CN" altLang="en-US" sz="1600">
                  <a:solidFill>
                    <a:srgbClr val="3B3838"/>
                  </a:solidFill>
                  <a:latin typeface="微软雅黑" charset="-122"/>
                </a:rPr>
                <a:t>；</a:t>
              </a:r>
              <a:endParaRPr lang="en-US" altLang="zh-CN" sz="2000">
                <a:solidFill>
                  <a:srgbClr val="3B3838"/>
                </a:solidFill>
                <a:latin typeface="微软雅黑" charset="-122"/>
              </a:endParaRPr>
            </a:p>
          </p:txBody>
        </p:sp>
      </p:grpSp>
      <p:pic>
        <p:nvPicPr>
          <p:cNvPr id="47" name="图片 10">
            <a:extLst>
              <a:ext uri="{FF2B5EF4-FFF2-40B4-BE49-F238E27FC236}">
                <a16:creationId xmlns:a16="http://schemas.microsoft.com/office/drawing/2014/main" id="{8BACC6DE-D799-F33D-A6EB-47E49B126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496" y="1374679"/>
            <a:ext cx="6521483" cy="234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F9738A1B-EA35-8C82-7D15-BDDAF89A0AAC}"/>
              </a:ext>
            </a:extLst>
          </p:cNvPr>
          <p:cNvSpPr txBox="1"/>
          <p:nvPr/>
        </p:nvSpPr>
        <p:spPr>
          <a:xfrm>
            <a:off x="3078776" y="3778270"/>
            <a:ext cx="147989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统一</a:t>
            </a:r>
            <a:r>
              <a:rPr kumimoji="1" lang="en-US" altLang="zh-CN" dirty="0">
                <a:solidFill>
                  <a:schemeClr val="bg1"/>
                </a:solidFill>
              </a:rPr>
              <a:t>API</a:t>
            </a:r>
            <a:r>
              <a:rPr kumimoji="1" lang="zh-CN" altLang="en-US" dirty="0">
                <a:solidFill>
                  <a:schemeClr val="bg1"/>
                </a:solidFill>
              </a:rPr>
              <a:t>网关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C69D682-0936-E75B-DBAF-FC4A765010B6}"/>
              </a:ext>
            </a:extLst>
          </p:cNvPr>
          <p:cNvSpPr txBox="1"/>
          <p:nvPr/>
        </p:nvSpPr>
        <p:spPr>
          <a:xfrm>
            <a:off x="3149308" y="1061724"/>
            <a:ext cx="133882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微服务架构</a:t>
            </a: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1881E15B-BCEA-4920-1DB8-5C448629220A}"/>
              </a:ext>
            </a:extLst>
          </p:cNvPr>
          <p:cNvGrpSpPr/>
          <p:nvPr/>
        </p:nvGrpSpPr>
        <p:grpSpPr>
          <a:xfrm>
            <a:off x="497374" y="4145631"/>
            <a:ext cx="6945725" cy="2510766"/>
            <a:chOff x="723350" y="2021305"/>
            <a:chExt cx="10600914" cy="3832058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57DEB8CB-B6E4-F1EF-EB1A-CB87A0099AB5}"/>
                </a:ext>
              </a:extLst>
            </p:cNvPr>
            <p:cNvSpPr/>
            <p:nvPr/>
          </p:nvSpPr>
          <p:spPr>
            <a:xfrm>
              <a:off x="723351" y="2933104"/>
              <a:ext cx="1513991" cy="830179"/>
            </a:xfrm>
            <a:prstGeom prst="rect">
              <a:avLst/>
            </a:prstGeom>
            <a:solidFill>
              <a:srgbClr val="F64F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 dirty="0"/>
                <a:t>用户</a:t>
              </a: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45BF3B4D-4186-799F-E05E-E1F91A30A761}"/>
                </a:ext>
              </a:extLst>
            </p:cNvPr>
            <p:cNvSpPr/>
            <p:nvPr/>
          </p:nvSpPr>
          <p:spPr>
            <a:xfrm>
              <a:off x="723350" y="4227292"/>
              <a:ext cx="1513992" cy="83017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b="1"/>
                <a:t>第三方系统</a:t>
              </a:r>
              <a:endParaRPr lang="en-US" altLang="zh-CN" sz="1100" b="1"/>
            </a:p>
            <a:p>
              <a:pPr algn="ctr"/>
              <a:r>
                <a:rPr lang="en-US" altLang="zh-CN" sz="1100" b="1"/>
                <a:t>ITIL</a:t>
              </a:r>
              <a:r>
                <a:rPr lang="zh-CN" altLang="en-US" sz="1100" b="1"/>
                <a:t>、</a:t>
              </a:r>
              <a:r>
                <a:rPr lang="en-US" altLang="zh-CN" sz="1100" b="1"/>
                <a:t>CMDB</a:t>
              </a:r>
              <a:endParaRPr lang="zh-CN" altLang="en-US" sz="1100" b="1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82FBEB5-AE0F-0468-7F77-A8468A8DF019}"/>
                </a:ext>
              </a:extLst>
            </p:cNvPr>
            <p:cNvSpPr/>
            <p:nvPr/>
          </p:nvSpPr>
          <p:spPr>
            <a:xfrm>
              <a:off x="2966634" y="2021305"/>
              <a:ext cx="4631907" cy="383205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569015A-5A8A-74D9-FE40-450969587067}"/>
                </a:ext>
              </a:extLst>
            </p:cNvPr>
            <p:cNvSpPr txBox="1"/>
            <p:nvPr/>
          </p:nvSpPr>
          <p:spPr>
            <a:xfrm>
              <a:off x="4368187" y="2027322"/>
              <a:ext cx="1828800" cy="802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>
                  <a:solidFill>
                    <a:schemeClr val="bg1"/>
                  </a:solidFill>
                </a:rPr>
                <a:t>API Gateway</a:t>
              </a:r>
            </a:p>
            <a:p>
              <a:pPr algn="ctr"/>
              <a:r>
                <a:rPr lang="en-US" altLang="zh-CN" sz="1200">
                  <a:solidFill>
                    <a:schemeClr val="bg1"/>
                  </a:solidFill>
                </a:rPr>
                <a:t>Zuul Proxy</a:t>
              </a:r>
              <a:endParaRPr lang="zh-CN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2D15289C-F787-C7D6-54C6-447C2F26158A}"/>
                </a:ext>
              </a:extLst>
            </p:cNvPr>
            <p:cNvSpPr/>
            <p:nvPr/>
          </p:nvSpPr>
          <p:spPr>
            <a:xfrm>
              <a:off x="3181631" y="3890930"/>
              <a:ext cx="1214939" cy="452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solidFill>
                    <a:schemeClr val="tx1"/>
                  </a:solidFill>
                </a:rPr>
                <a:t>认证</a:t>
              </a:r>
              <a:endParaRPr lang="en-US" altLang="zh-CN" sz="1050">
                <a:solidFill>
                  <a:schemeClr val="tx1"/>
                </a:solidFill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D76C47C-B92B-C6E2-5975-2B2F1E71DDF9}"/>
                </a:ext>
              </a:extLst>
            </p:cNvPr>
            <p:cNvSpPr/>
            <p:nvPr/>
          </p:nvSpPr>
          <p:spPr>
            <a:xfrm>
              <a:off x="4636607" y="3890930"/>
              <a:ext cx="1214939" cy="452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solidFill>
                    <a:schemeClr val="tx1"/>
                  </a:solidFill>
                </a:rPr>
                <a:t>鉴权</a:t>
              </a: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48EB6AA1-53E6-431C-0EDA-EE3719B897D6}"/>
                </a:ext>
              </a:extLst>
            </p:cNvPr>
            <p:cNvSpPr/>
            <p:nvPr/>
          </p:nvSpPr>
          <p:spPr>
            <a:xfrm>
              <a:off x="6091582" y="3890930"/>
              <a:ext cx="1214939" cy="452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solidFill>
                    <a:schemeClr val="tx1"/>
                  </a:solidFill>
                </a:rPr>
                <a:t>服务注册</a:t>
              </a:r>
              <a:endParaRPr lang="en-US" altLang="zh-CN" sz="105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050">
                  <a:solidFill>
                    <a:schemeClr val="tx1"/>
                  </a:solidFill>
                </a:rPr>
                <a:t>Eureka</a:t>
              </a:r>
              <a:endParaRPr lang="zh-CN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7A5A245-A213-AF2B-6EF7-F8BDA876E788}"/>
                </a:ext>
              </a:extLst>
            </p:cNvPr>
            <p:cNvSpPr/>
            <p:nvPr/>
          </p:nvSpPr>
          <p:spPr>
            <a:xfrm>
              <a:off x="3181631" y="4868903"/>
              <a:ext cx="1214939" cy="452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solidFill>
                    <a:schemeClr val="tx1"/>
                  </a:solidFill>
                </a:rPr>
                <a:t>限速</a:t>
              </a:r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1BBD21D0-1E83-597D-01DB-C5922B114A59}"/>
                </a:ext>
              </a:extLst>
            </p:cNvPr>
            <p:cNvSpPr/>
            <p:nvPr/>
          </p:nvSpPr>
          <p:spPr>
            <a:xfrm>
              <a:off x="4636607" y="4868903"/>
              <a:ext cx="1214939" cy="452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solidFill>
                    <a:schemeClr val="tx1"/>
                  </a:solidFill>
                </a:rPr>
                <a:t>安全</a:t>
              </a: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CD09600D-428F-0FC2-2241-991E0119E8B5}"/>
                </a:ext>
              </a:extLst>
            </p:cNvPr>
            <p:cNvSpPr/>
            <p:nvPr/>
          </p:nvSpPr>
          <p:spPr>
            <a:xfrm>
              <a:off x="6073204" y="2914425"/>
              <a:ext cx="1214939" cy="452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solidFill>
                    <a:schemeClr val="tx1"/>
                  </a:solidFill>
                </a:rPr>
                <a:t>负载均衡</a:t>
              </a:r>
              <a:endParaRPr lang="en-US" altLang="zh-CN" sz="105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050">
                  <a:solidFill>
                    <a:schemeClr val="tx1"/>
                  </a:solidFill>
                </a:rPr>
                <a:t>Ribbon</a:t>
              </a:r>
              <a:endParaRPr lang="zh-CN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BC3591E-5EC0-62CC-EFC2-C4A40B5958A4}"/>
                </a:ext>
              </a:extLst>
            </p:cNvPr>
            <p:cNvSpPr/>
            <p:nvPr/>
          </p:nvSpPr>
          <p:spPr>
            <a:xfrm>
              <a:off x="3181630" y="2933104"/>
              <a:ext cx="1214939" cy="452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>
                  <a:solidFill>
                    <a:schemeClr val="tx1"/>
                  </a:solidFill>
                </a:rPr>
                <a:t>DNS</a:t>
              </a:r>
              <a:endParaRPr lang="zh-CN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B436A026-E93B-2F2C-C009-D027BFE815D1}"/>
                </a:ext>
              </a:extLst>
            </p:cNvPr>
            <p:cNvSpPr/>
            <p:nvPr/>
          </p:nvSpPr>
          <p:spPr>
            <a:xfrm>
              <a:off x="6091582" y="4868903"/>
              <a:ext cx="1214939" cy="452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solidFill>
                    <a:schemeClr val="tx1"/>
                  </a:solidFill>
                </a:rPr>
                <a:t>路由</a:t>
              </a:r>
              <a:endParaRPr lang="en-US" altLang="zh-CN" sz="1050">
                <a:solidFill>
                  <a:schemeClr val="tx1"/>
                </a:solidFill>
              </a:endParaRPr>
            </a:p>
            <a:p>
              <a:pPr algn="ctr"/>
              <a:r>
                <a:rPr lang="en-US" altLang="zh-CN" sz="1050">
                  <a:solidFill>
                    <a:schemeClr val="tx1"/>
                  </a:solidFill>
                </a:rPr>
                <a:t>Feign</a:t>
              </a:r>
              <a:endParaRPr lang="zh-CN" altLang="en-US" sz="1050">
                <a:solidFill>
                  <a:schemeClr val="tx1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F54543BE-9F06-A643-F06F-BD6DFC1B6109}"/>
                </a:ext>
              </a:extLst>
            </p:cNvPr>
            <p:cNvSpPr/>
            <p:nvPr/>
          </p:nvSpPr>
          <p:spPr>
            <a:xfrm>
              <a:off x="7974725" y="2021305"/>
              <a:ext cx="1975322" cy="927893"/>
            </a:xfrm>
            <a:prstGeom prst="rect">
              <a:avLst/>
            </a:prstGeom>
            <a:solidFill>
              <a:srgbClr val="1C9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/>
                <a:t>微服务集群</a:t>
              </a:r>
              <a:endParaRPr lang="en-US" altLang="zh-CN" sz="1100"/>
            </a:p>
            <a:p>
              <a:pPr algn="ctr"/>
              <a:r>
                <a:rPr lang="en-US" altLang="zh-CN" sz="1100"/>
                <a:t>cloud-services</a:t>
              </a:r>
              <a:endParaRPr lang="zh-CN" altLang="en-US" sz="1100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15508B44-5374-64BE-A5B4-3E27F92D4697}"/>
                </a:ext>
              </a:extLst>
            </p:cNvPr>
            <p:cNvSpPr/>
            <p:nvPr/>
          </p:nvSpPr>
          <p:spPr>
            <a:xfrm>
              <a:off x="7974724" y="4925470"/>
              <a:ext cx="1975322" cy="927893"/>
            </a:xfrm>
            <a:prstGeom prst="rect">
              <a:avLst/>
            </a:prstGeom>
            <a:solidFill>
              <a:srgbClr val="1C9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/>
                <a:t>消息中间件</a:t>
              </a:r>
              <a:endParaRPr lang="en-US" altLang="zh-CN" sz="1100"/>
            </a:p>
            <a:p>
              <a:pPr algn="ctr"/>
              <a:r>
                <a:rPr lang="en-US" altLang="zh-CN" sz="1100"/>
                <a:t>rabbitmq</a:t>
              </a:r>
              <a:endParaRPr lang="zh-CN" altLang="en-US" sz="1100"/>
            </a:p>
          </p:txBody>
        </p:sp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E329C74B-CF25-A8E7-6A62-FFDB695B4493}"/>
                </a:ext>
              </a:extLst>
            </p:cNvPr>
            <p:cNvSpPr/>
            <p:nvPr/>
          </p:nvSpPr>
          <p:spPr>
            <a:xfrm>
              <a:off x="7974724" y="3957415"/>
              <a:ext cx="1975322" cy="927893"/>
            </a:xfrm>
            <a:prstGeom prst="rect">
              <a:avLst/>
            </a:prstGeom>
            <a:solidFill>
              <a:srgbClr val="1C9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/>
                <a:t>日志管理</a:t>
              </a:r>
              <a:endParaRPr lang="en-US" altLang="zh-CN" sz="1100"/>
            </a:p>
            <a:p>
              <a:pPr algn="ctr"/>
              <a:r>
                <a:rPr lang="en-US" altLang="zh-CN" sz="1100"/>
                <a:t>EFK</a:t>
              </a:r>
              <a:endParaRPr lang="zh-CN" altLang="en-US" sz="1100"/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CF99E680-8B8B-7951-DE59-2DEE62E3239E}"/>
                </a:ext>
              </a:extLst>
            </p:cNvPr>
            <p:cNvSpPr/>
            <p:nvPr/>
          </p:nvSpPr>
          <p:spPr>
            <a:xfrm>
              <a:off x="7974724" y="2989360"/>
              <a:ext cx="1975322" cy="927893"/>
            </a:xfrm>
            <a:prstGeom prst="rect">
              <a:avLst/>
            </a:prstGeom>
            <a:solidFill>
              <a:srgbClr val="1C9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/>
                <a:t>对象存储</a:t>
              </a:r>
              <a:endParaRPr lang="en-US" altLang="zh-CN" sz="1100"/>
            </a:p>
            <a:p>
              <a:pPr algn="ctr"/>
              <a:r>
                <a:rPr lang="en-US" altLang="zh-CN" sz="1100"/>
                <a:t>minio</a:t>
              </a:r>
              <a:endParaRPr lang="zh-CN" altLang="en-US" sz="1100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2F31DE99-6D1F-383F-D460-0CD9AE94678C}"/>
                </a:ext>
              </a:extLst>
            </p:cNvPr>
            <p:cNvSpPr/>
            <p:nvPr/>
          </p:nvSpPr>
          <p:spPr>
            <a:xfrm>
              <a:off x="10108269" y="2021305"/>
              <a:ext cx="1215995" cy="1895948"/>
            </a:xfrm>
            <a:prstGeom prst="rect">
              <a:avLst/>
            </a:prstGeom>
            <a:solidFill>
              <a:srgbClr val="1C9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/>
                <a:t>分布式</a:t>
              </a:r>
              <a:endParaRPr lang="en-US" altLang="zh-CN" sz="1100"/>
            </a:p>
            <a:p>
              <a:pPr algn="ctr"/>
              <a:r>
                <a:rPr lang="zh-CN" altLang="en-US" sz="1100"/>
                <a:t>缓存</a:t>
              </a:r>
              <a:endParaRPr lang="en-US" altLang="zh-CN" sz="1100"/>
            </a:p>
            <a:p>
              <a:pPr algn="ctr"/>
              <a:r>
                <a:rPr lang="en-US" altLang="zh-CN" sz="1100"/>
                <a:t>redis</a:t>
              </a:r>
              <a:endParaRPr lang="zh-CN" altLang="en-US" sz="1100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A8913D18-A2D7-1626-454D-3688C7098F5D}"/>
                </a:ext>
              </a:extLst>
            </p:cNvPr>
            <p:cNvSpPr/>
            <p:nvPr/>
          </p:nvSpPr>
          <p:spPr>
            <a:xfrm>
              <a:off x="10108268" y="3957415"/>
              <a:ext cx="1215995" cy="1895948"/>
            </a:xfrm>
            <a:prstGeom prst="rect">
              <a:avLst/>
            </a:prstGeom>
            <a:solidFill>
              <a:srgbClr val="1C92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/>
                <a:t>数据库</a:t>
              </a:r>
              <a:endParaRPr lang="en-US" altLang="zh-CN" sz="1100"/>
            </a:p>
            <a:p>
              <a:pPr algn="ctr"/>
              <a:r>
                <a:rPr lang="en-US" altLang="zh-CN" sz="1100"/>
                <a:t>mariadb</a:t>
              </a:r>
              <a:endParaRPr lang="zh-CN" altLang="en-US" sz="1100"/>
            </a:p>
          </p:txBody>
        </p:sp>
        <p:cxnSp>
          <p:nvCxnSpPr>
            <p:cNvPr id="69" name="曲线连接符 31">
              <a:extLst>
                <a:ext uri="{FF2B5EF4-FFF2-40B4-BE49-F238E27FC236}">
                  <a16:creationId xmlns:a16="http://schemas.microsoft.com/office/drawing/2014/main" id="{8171AD06-D351-F4E7-EAC0-4D5526EAF4AE}"/>
                </a:ext>
              </a:extLst>
            </p:cNvPr>
            <p:cNvCxnSpPr>
              <a:stCxn id="51" idx="3"/>
              <a:endCxn id="53" idx="1"/>
            </p:cNvCxnSpPr>
            <p:nvPr/>
          </p:nvCxnSpPr>
          <p:spPr>
            <a:xfrm>
              <a:off x="2237342" y="3348194"/>
              <a:ext cx="729292" cy="589140"/>
            </a:xfrm>
            <a:prstGeom prst="curvedConnector3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曲线连接符 32">
              <a:extLst>
                <a:ext uri="{FF2B5EF4-FFF2-40B4-BE49-F238E27FC236}">
                  <a16:creationId xmlns:a16="http://schemas.microsoft.com/office/drawing/2014/main" id="{29FD6E28-B620-C771-1393-B0C89F11A251}"/>
                </a:ext>
              </a:extLst>
            </p:cNvPr>
            <p:cNvCxnSpPr>
              <a:stCxn id="52" idx="3"/>
              <a:endCxn id="53" idx="1"/>
            </p:cNvCxnSpPr>
            <p:nvPr/>
          </p:nvCxnSpPr>
          <p:spPr>
            <a:xfrm flipV="1">
              <a:off x="2237342" y="3937334"/>
              <a:ext cx="729292" cy="705048"/>
            </a:xfrm>
            <a:prstGeom prst="curvedConnector3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曲线连接符 33">
              <a:extLst>
                <a:ext uri="{FF2B5EF4-FFF2-40B4-BE49-F238E27FC236}">
                  <a16:creationId xmlns:a16="http://schemas.microsoft.com/office/drawing/2014/main" id="{2BE57532-9A7E-D90E-E9ED-C4DC3BB21C00}"/>
                </a:ext>
              </a:extLst>
            </p:cNvPr>
            <p:cNvCxnSpPr>
              <a:stCxn id="53" idx="3"/>
              <a:endCxn id="63" idx="1"/>
            </p:cNvCxnSpPr>
            <p:nvPr/>
          </p:nvCxnSpPr>
          <p:spPr>
            <a:xfrm flipV="1">
              <a:off x="7598541" y="2485252"/>
              <a:ext cx="376184" cy="145208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曲线连接符 34">
              <a:extLst>
                <a:ext uri="{FF2B5EF4-FFF2-40B4-BE49-F238E27FC236}">
                  <a16:creationId xmlns:a16="http://schemas.microsoft.com/office/drawing/2014/main" id="{089AE99A-83A4-D53E-4423-F3FDF9E27993}"/>
                </a:ext>
              </a:extLst>
            </p:cNvPr>
            <p:cNvCxnSpPr>
              <a:endCxn id="66" idx="1"/>
            </p:cNvCxnSpPr>
            <p:nvPr/>
          </p:nvCxnSpPr>
          <p:spPr>
            <a:xfrm rot="5400000" flipH="1" flipV="1">
              <a:off x="7534578" y="3517270"/>
              <a:ext cx="504108" cy="376183"/>
            </a:xfrm>
            <a:prstGeom prst="curvedConnector2">
              <a:avLst/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曲线连接符 35">
              <a:extLst>
                <a:ext uri="{FF2B5EF4-FFF2-40B4-BE49-F238E27FC236}">
                  <a16:creationId xmlns:a16="http://schemas.microsoft.com/office/drawing/2014/main" id="{3DED2054-AB66-968F-9072-D895081FAB83}"/>
                </a:ext>
              </a:extLst>
            </p:cNvPr>
            <p:cNvCxnSpPr>
              <a:stCxn id="53" idx="3"/>
              <a:endCxn id="65" idx="1"/>
            </p:cNvCxnSpPr>
            <p:nvPr/>
          </p:nvCxnSpPr>
          <p:spPr>
            <a:xfrm>
              <a:off x="7598541" y="3937334"/>
              <a:ext cx="376183" cy="484028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曲线连接符 36">
              <a:extLst>
                <a:ext uri="{FF2B5EF4-FFF2-40B4-BE49-F238E27FC236}">
                  <a16:creationId xmlns:a16="http://schemas.microsoft.com/office/drawing/2014/main" id="{FDEB6225-A4AA-1153-AD48-7D36439A4027}"/>
                </a:ext>
              </a:extLst>
            </p:cNvPr>
            <p:cNvCxnSpPr>
              <a:stCxn id="53" idx="3"/>
              <a:endCxn id="64" idx="1"/>
            </p:cNvCxnSpPr>
            <p:nvPr/>
          </p:nvCxnSpPr>
          <p:spPr>
            <a:xfrm>
              <a:off x="7598541" y="3937334"/>
              <a:ext cx="376183" cy="1452083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37A8871D-A44A-022A-32EF-871D44EC39B6}"/>
                </a:ext>
              </a:extLst>
            </p:cNvPr>
            <p:cNvSpPr/>
            <p:nvPr/>
          </p:nvSpPr>
          <p:spPr>
            <a:xfrm>
              <a:off x="4636607" y="2926675"/>
              <a:ext cx="1214939" cy="452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50">
                  <a:solidFill>
                    <a:schemeClr val="tx1"/>
                  </a:solidFill>
                </a:rPr>
                <a:t>日志审计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2162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D77B7-CB7E-2B78-23FF-FB03EC93C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879" y="352974"/>
            <a:ext cx="7848000" cy="936000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前端开发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封装公共组件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提升前端开发效能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0D0AB96-2B00-BDD7-0AFD-8BE75F121CAE}"/>
              </a:ext>
            </a:extLst>
          </p:cNvPr>
          <p:cNvSpPr txBox="1"/>
          <p:nvPr/>
        </p:nvSpPr>
        <p:spPr>
          <a:xfrm>
            <a:off x="619879" y="1052863"/>
            <a:ext cx="6218369" cy="15261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组件化是独立和可复用的代码组织单元。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组件化开发能大幅度提高应用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开发效率、测试性、复用性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合理的划分组件，有助于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提高应用性能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组件应该是</a:t>
            </a:r>
            <a:r>
              <a:rPr kumimoji="1" lang="zh-CN" altLang="en-US" sz="1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高内聚、低耦合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的，从而使界面达到一定的松耦合；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A6EF3C-A7E3-826D-6216-A75BD0AA5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9050"/>
            <a:ext cx="12192000" cy="392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7527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1_7*i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1_7*i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1_7*e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1_7*e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1_7*i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1_7*e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2541_7*i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01"/>
  <p:tag name="KSO_WM_UNIT_NOCLEAR" val="0"/>
  <p:tag name="KSO_WM_UNIT_VALUE" val="2"/>
  <p:tag name="KSO_WM_UNIT_HIGHLIGHT" val="0"/>
  <p:tag name="KSO_WM_UNIT_COMPATIBLE" val="0"/>
  <p:tag name="KSO_WM_UNIT_DIAGRAM_ISNUMVISUAL" val="0"/>
  <p:tag name="KSO_WM_UNIT_DIAGRAM_ISREFERUNIT" val="0"/>
  <p:tag name="KSO_WM_UNIT_TYPE" val="e"/>
  <p:tag name="KSO_WM_UNIT_INDEX" val="1"/>
  <p:tag name="KSO_WM_UNIT_ID" val="custom20202541_7*e*1"/>
  <p:tag name="KSO_WM_TEMPLATE_CATEGORY" val="custom"/>
  <p:tag name="KSO_WM_TEMPLATE_INDEX" val="20202541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单击此处添加标题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2541_7*a*1"/>
  <p:tag name="KSO_WM_TEMPLATE_CATEGORY" val="custom"/>
  <p:tag name="KSO_WM_TEMPLATE_INDEX" val="20202541"/>
  <p:tag name="KSO_WM_UNIT_LAYERLEVEL" val="1"/>
  <p:tag name="KSO_WM_TAG_VERSION" val="1.0"/>
  <p:tag name="KSO_WM_BEAUTIFY_FLAG" val="#wm#"/>
  <p:tag name="KSO_WM_UNIT_ISNUMDGMTITLE" val="0"/>
</p:tagLst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4183</TotalTime>
  <Words>3711</Words>
  <Application>Microsoft Office PowerPoint</Application>
  <PresentationFormat>宽屏</PresentationFormat>
  <Paragraphs>650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Noto Sans S Chinese</vt:lpstr>
      <vt:lpstr>等线</vt:lpstr>
      <vt:lpstr>等线</vt:lpstr>
      <vt:lpstr>等线 Light</vt:lpstr>
      <vt:lpstr>方正黑体简体</vt:lpstr>
      <vt:lpstr>黑体</vt:lpstr>
      <vt:lpstr>Microsoft YaHei</vt:lpstr>
      <vt:lpstr>Microsoft YaHei</vt:lpstr>
      <vt:lpstr>造字工房坚黑（非商用）常规体</vt:lpstr>
      <vt:lpstr>Arial</vt:lpstr>
      <vt:lpstr>Arial Black</vt:lpstr>
      <vt:lpstr>Times New Roman</vt:lpstr>
      <vt:lpstr>Wingdings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前端开发—封装公共组件,提升前端开发效能</vt:lpstr>
      <vt:lpstr>后台服务—构建分布式微服务框架</vt:lpstr>
      <vt:lpstr>部署架构设计</vt:lpstr>
      <vt:lpstr>技术模块化与工程设计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项目里程碑</vt:lpstr>
      <vt:lpstr>项目计划-关键里程碑</vt:lpstr>
      <vt:lpstr>项目计划</vt:lpstr>
      <vt:lpstr>PowerPoint 演示文稿</vt:lpstr>
      <vt:lpstr> 广州市混合云项目汇报</vt:lpstr>
      <vt:lpstr>兴业银行云管理平台项目</vt:lpstr>
      <vt:lpstr>北京银行顺利数据中心生产云项目</vt:lpstr>
      <vt:lpstr>福建农信云管理平台项目</vt:lpstr>
      <vt:lpstr>PowerPoint 演示文稿</vt:lpstr>
      <vt:lpstr>云宏公司方案优势</vt:lpstr>
      <vt:lpstr>技术成果与资质荣誉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JIAYU</dc:creator>
  <cp:lastModifiedBy>yin yinwu</cp:lastModifiedBy>
  <cp:revision>150</cp:revision>
  <dcterms:created xsi:type="dcterms:W3CDTF">2022-03-31T07:21:26Z</dcterms:created>
  <dcterms:modified xsi:type="dcterms:W3CDTF">2022-07-18T17:53:59Z</dcterms:modified>
</cp:coreProperties>
</file>